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4" r:id="rId1"/>
  </p:sldMasterIdLst>
  <p:notesMasterIdLst>
    <p:notesMasterId r:id="rId47"/>
  </p:notesMasterIdLst>
  <p:sldIdLst>
    <p:sldId id="256" r:id="rId2"/>
    <p:sldId id="279" r:id="rId3"/>
    <p:sldId id="278" r:id="rId4"/>
    <p:sldId id="261" r:id="rId5"/>
    <p:sldId id="257" r:id="rId6"/>
    <p:sldId id="276" r:id="rId7"/>
    <p:sldId id="280" r:id="rId8"/>
    <p:sldId id="265" r:id="rId9"/>
    <p:sldId id="312" r:id="rId10"/>
    <p:sldId id="281" r:id="rId11"/>
    <p:sldId id="302" r:id="rId12"/>
    <p:sldId id="301" r:id="rId13"/>
    <p:sldId id="259" r:id="rId14"/>
    <p:sldId id="283" r:id="rId15"/>
    <p:sldId id="284" r:id="rId16"/>
    <p:sldId id="307" r:id="rId17"/>
    <p:sldId id="282" r:id="rId18"/>
    <p:sldId id="304" r:id="rId19"/>
    <p:sldId id="309" r:id="rId20"/>
    <p:sldId id="285" r:id="rId21"/>
    <p:sldId id="286" r:id="rId22"/>
    <p:sldId id="287" r:id="rId23"/>
    <p:sldId id="264" r:id="rId24"/>
    <p:sldId id="288" r:id="rId25"/>
    <p:sldId id="289" r:id="rId26"/>
    <p:sldId id="290" r:id="rId27"/>
    <p:sldId id="305" r:id="rId28"/>
    <p:sldId id="291" r:id="rId29"/>
    <p:sldId id="262" r:id="rId30"/>
    <p:sldId id="293" r:id="rId31"/>
    <p:sldId id="292" r:id="rId32"/>
    <p:sldId id="294" r:id="rId33"/>
    <p:sldId id="263" r:id="rId34"/>
    <p:sldId id="296" r:id="rId35"/>
    <p:sldId id="295" r:id="rId36"/>
    <p:sldId id="297" r:id="rId37"/>
    <p:sldId id="298" r:id="rId38"/>
    <p:sldId id="299" r:id="rId39"/>
    <p:sldId id="310" r:id="rId40"/>
    <p:sldId id="266" r:id="rId41"/>
    <p:sldId id="268" r:id="rId42"/>
    <p:sldId id="269" r:id="rId43"/>
    <p:sldId id="308" r:id="rId44"/>
    <p:sldId id="313" r:id="rId45"/>
    <p:sldId id="31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AC8"/>
    <a:srgbClr val="79C7ED"/>
    <a:srgbClr val="F5B9B9"/>
    <a:srgbClr val="FF7C80"/>
    <a:srgbClr val="E3A7A7"/>
    <a:srgbClr val="63A537"/>
    <a:srgbClr val="455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34" autoAdjust="0"/>
  </p:normalViewPr>
  <p:slideViewPr>
    <p:cSldViewPr snapToGrid="0">
      <p:cViewPr>
        <p:scale>
          <a:sx n="83" d="100"/>
          <a:sy n="83" d="100"/>
        </p:scale>
        <p:origin x="-62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FF40E-C1C5-4571-8A06-6F354E26A1EA}" type="datetimeFigureOut">
              <a:rPr lang="tr-TR" smtClean="0"/>
              <a:t>25.01.2022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56729-6EF6-4FD2-9E60-1B9924BCC12C}" type="slidenum">
              <a:rPr lang="tr-TR" smtClean="0"/>
              <a:t>‹#›</a:t>
            </a:fld>
            <a:endParaRPr lang="tr-TR"/>
          </a:p>
        </p:txBody>
      </p:sp>
    </p:spTree>
    <p:extLst>
      <p:ext uri="{BB962C8B-B14F-4D97-AF65-F5344CB8AC3E}">
        <p14:creationId xmlns:p14="http://schemas.microsoft.com/office/powerpoint/2010/main" val="90838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1</a:t>
            </a:fld>
            <a:endParaRPr lang="tr-TR"/>
          </a:p>
        </p:txBody>
      </p:sp>
    </p:spTree>
    <p:extLst>
      <p:ext uri="{BB962C8B-B14F-4D97-AF65-F5344CB8AC3E}">
        <p14:creationId xmlns:p14="http://schemas.microsoft.com/office/powerpoint/2010/main" val="1089106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11</a:t>
            </a:fld>
            <a:endParaRPr lang="tr-TR"/>
          </a:p>
        </p:txBody>
      </p:sp>
    </p:spTree>
    <p:extLst>
      <p:ext uri="{BB962C8B-B14F-4D97-AF65-F5344CB8AC3E}">
        <p14:creationId xmlns:p14="http://schemas.microsoft.com/office/powerpoint/2010/main" val="313732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12</a:t>
            </a:fld>
            <a:endParaRPr lang="tr-TR"/>
          </a:p>
        </p:txBody>
      </p:sp>
    </p:spTree>
    <p:extLst>
      <p:ext uri="{BB962C8B-B14F-4D97-AF65-F5344CB8AC3E}">
        <p14:creationId xmlns:p14="http://schemas.microsoft.com/office/powerpoint/2010/main" val="155677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19</a:t>
            </a:fld>
            <a:endParaRPr lang="tr-TR"/>
          </a:p>
        </p:txBody>
      </p:sp>
    </p:spTree>
    <p:extLst>
      <p:ext uri="{BB962C8B-B14F-4D97-AF65-F5344CB8AC3E}">
        <p14:creationId xmlns:p14="http://schemas.microsoft.com/office/powerpoint/2010/main" val="139079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21</a:t>
            </a:fld>
            <a:endParaRPr lang="tr-TR"/>
          </a:p>
        </p:txBody>
      </p:sp>
    </p:spTree>
    <p:extLst>
      <p:ext uri="{BB962C8B-B14F-4D97-AF65-F5344CB8AC3E}">
        <p14:creationId xmlns:p14="http://schemas.microsoft.com/office/powerpoint/2010/main" val="2090050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22</a:t>
            </a:fld>
            <a:endParaRPr lang="tr-TR"/>
          </a:p>
        </p:txBody>
      </p:sp>
    </p:spTree>
    <p:extLst>
      <p:ext uri="{BB962C8B-B14F-4D97-AF65-F5344CB8AC3E}">
        <p14:creationId xmlns:p14="http://schemas.microsoft.com/office/powerpoint/2010/main" val="2036405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23</a:t>
            </a:fld>
            <a:endParaRPr lang="tr-TR"/>
          </a:p>
        </p:txBody>
      </p:sp>
    </p:spTree>
    <p:extLst>
      <p:ext uri="{BB962C8B-B14F-4D97-AF65-F5344CB8AC3E}">
        <p14:creationId xmlns:p14="http://schemas.microsoft.com/office/powerpoint/2010/main" val="3823535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24</a:t>
            </a:fld>
            <a:endParaRPr lang="tr-TR"/>
          </a:p>
        </p:txBody>
      </p:sp>
    </p:spTree>
    <p:extLst>
      <p:ext uri="{BB962C8B-B14F-4D97-AF65-F5344CB8AC3E}">
        <p14:creationId xmlns:p14="http://schemas.microsoft.com/office/powerpoint/2010/main" val="122421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25</a:t>
            </a:fld>
            <a:endParaRPr lang="tr-TR"/>
          </a:p>
        </p:txBody>
      </p:sp>
    </p:spTree>
    <p:extLst>
      <p:ext uri="{BB962C8B-B14F-4D97-AF65-F5344CB8AC3E}">
        <p14:creationId xmlns:p14="http://schemas.microsoft.com/office/powerpoint/2010/main" val="1880038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26</a:t>
            </a:fld>
            <a:endParaRPr lang="tr-TR"/>
          </a:p>
        </p:txBody>
      </p:sp>
    </p:spTree>
    <p:extLst>
      <p:ext uri="{BB962C8B-B14F-4D97-AF65-F5344CB8AC3E}">
        <p14:creationId xmlns:p14="http://schemas.microsoft.com/office/powerpoint/2010/main" val="2043867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27</a:t>
            </a:fld>
            <a:endParaRPr lang="tr-TR"/>
          </a:p>
        </p:txBody>
      </p:sp>
    </p:spTree>
    <p:extLst>
      <p:ext uri="{BB962C8B-B14F-4D97-AF65-F5344CB8AC3E}">
        <p14:creationId xmlns:p14="http://schemas.microsoft.com/office/powerpoint/2010/main" val="306055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444444"/>
                </a:solidFill>
                <a:effectLst/>
                <a:latin typeface="Open Sans"/>
              </a:rPr>
              <a:t>Günümüzde gelişmiş ve gelişmekte olan ülkelerin en önemli gereksinimi </a:t>
            </a:r>
            <a:r>
              <a:rPr lang="tr-TR" b="0" i="0" dirty="0" err="1">
                <a:solidFill>
                  <a:srgbClr val="444444"/>
                </a:solidFill>
                <a:effectLst/>
                <a:latin typeface="Open Sans"/>
              </a:rPr>
              <a:t>enerjidir.Her</a:t>
            </a:r>
            <a:r>
              <a:rPr lang="tr-TR" b="0" i="0" dirty="0">
                <a:solidFill>
                  <a:srgbClr val="444444"/>
                </a:solidFill>
                <a:effectLst/>
                <a:latin typeface="Open Sans"/>
              </a:rPr>
              <a:t> ne kadar tam bir ölçüt olmasa da ülkelerin gelişmişlik </a:t>
            </a:r>
            <a:r>
              <a:rPr lang="tr-TR" b="0" i="0" dirty="0" err="1">
                <a:solidFill>
                  <a:srgbClr val="444444"/>
                </a:solidFill>
                <a:effectLst/>
                <a:latin typeface="Open Sans"/>
              </a:rPr>
              <a:t>düzeyleri,üretip</a:t>
            </a:r>
            <a:r>
              <a:rPr lang="tr-TR" b="0" i="0" dirty="0">
                <a:solidFill>
                  <a:srgbClr val="444444"/>
                </a:solidFill>
                <a:effectLst/>
                <a:latin typeface="Open Sans"/>
              </a:rPr>
              <a:t> tükettikleri enerjiyle </a:t>
            </a:r>
            <a:r>
              <a:rPr lang="tr-TR" b="0" i="0" dirty="0" err="1">
                <a:solidFill>
                  <a:srgbClr val="444444"/>
                </a:solidFill>
                <a:effectLst/>
                <a:latin typeface="Open Sans"/>
              </a:rPr>
              <a:t>ölçülür.Endüstrileşme</a:t>
            </a:r>
            <a:r>
              <a:rPr lang="tr-TR" b="0" i="0" dirty="0">
                <a:solidFill>
                  <a:srgbClr val="444444"/>
                </a:solidFill>
                <a:effectLst/>
                <a:latin typeface="Open Sans"/>
              </a:rPr>
              <a:t> ile baş gösteren buhar gücü gereksinimi </a:t>
            </a:r>
            <a:r>
              <a:rPr lang="tr-TR" b="0" i="0" dirty="0" err="1">
                <a:solidFill>
                  <a:srgbClr val="444444"/>
                </a:solidFill>
                <a:effectLst/>
                <a:latin typeface="Open Sans"/>
              </a:rPr>
              <a:t>dolayısıyla,kömür</a:t>
            </a:r>
            <a:r>
              <a:rPr lang="tr-TR" b="0" i="0" dirty="0">
                <a:solidFill>
                  <a:srgbClr val="444444"/>
                </a:solidFill>
                <a:effectLst/>
                <a:latin typeface="Open Sans"/>
              </a:rPr>
              <a:t> kullanımı büyük hızla artmıştır.</a:t>
            </a:r>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a:t>
            </a:fld>
            <a:endParaRPr lang="tr-TR"/>
          </a:p>
        </p:txBody>
      </p:sp>
    </p:spTree>
    <p:extLst>
      <p:ext uri="{BB962C8B-B14F-4D97-AF65-F5344CB8AC3E}">
        <p14:creationId xmlns:p14="http://schemas.microsoft.com/office/powerpoint/2010/main" val="528639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28</a:t>
            </a:fld>
            <a:endParaRPr lang="tr-TR"/>
          </a:p>
        </p:txBody>
      </p:sp>
    </p:spTree>
    <p:extLst>
      <p:ext uri="{BB962C8B-B14F-4D97-AF65-F5344CB8AC3E}">
        <p14:creationId xmlns:p14="http://schemas.microsoft.com/office/powerpoint/2010/main" val="3513412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34</a:t>
            </a:fld>
            <a:endParaRPr lang="tr-TR"/>
          </a:p>
        </p:txBody>
      </p:sp>
    </p:spTree>
    <p:extLst>
      <p:ext uri="{BB962C8B-B14F-4D97-AF65-F5344CB8AC3E}">
        <p14:creationId xmlns:p14="http://schemas.microsoft.com/office/powerpoint/2010/main" val="2551735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38</a:t>
            </a:fld>
            <a:endParaRPr lang="tr-TR"/>
          </a:p>
        </p:txBody>
      </p:sp>
    </p:spTree>
    <p:extLst>
      <p:ext uri="{BB962C8B-B14F-4D97-AF65-F5344CB8AC3E}">
        <p14:creationId xmlns:p14="http://schemas.microsoft.com/office/powerpoint/2010/main" val="963718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39</a:t>
            </a:fld>
            <a:endParaRPr lang="tr-TR"/>
          </a:p>
        </p:txBody>
      </p:sp>
    </p:spTree>
    <p:extLst>
      <p:ext uri="{BB962C8B-B14F-4D97-AF65-F5344CB8AC3E}">
        <p14:creationId xmlns:p14="http://schemas.microsoft.com/office/powerpoint/2010/main" val="1081983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43</a:t>
            </a:fld>
            <a:endParaRPr lang="tr-TR"/>
          </a:p>
        </p:txBody>
      </p:sp>
    </p:spTree>
    <p:extLst>
      <p:ext uri="{BB962C8B-B14F-4D97-AF65-F5344CB8AC3E}">
        <p14:creationId xmlns:p14="http://schemas.microsoft.com/office/powerpoint/2010/main" val="113240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3</a:t>
            </a:fld>
            <a:endParaRPr lang="tr-TR"/>
          </a:p>
        </p:txBody>
      </p:sp>
    </p:spTree>
    <p:extLst>
      <p:ext uri="{BB962C8B-B14F-4D97-AF65-F5344CB8AC3E}">
        <p14:creationId xmlns:p14="http://schemas.microsoft.com/office/powerpoint/2010/main" val="309319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Günümüzün geleneksel enerji üretim ve tüketim teknolojilerinin insan, çevre ve doğal kaynaklar üzerinde yerel, bölgesel ve küresel seviyede olumsuz etkilere neden olduğu bilinmektedir. Bu nedenle, enerjinin çevreye zarar verilmeden üretilmesi ve tüketilmesi amacı ön plana çıkmıştır.</a:t>
            </a:r>
          </a:p>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4</a:t>
            </a:fld>
            <a:endParaRPr lang="tr-TR"/>
          </a:p>
        </p:txBody>
      </p:sp>
    </p:spTree>
    <p:extLst>
      <p:ext uri="{BB962C8B-B14F-4D97-AF65-F5344CB8AC3E}">
        <p14:creationId xmlns:p14="http://schemas.microsoft.com/office/powerpoint/2010/main" val="2394453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Aslında doğada yenilenemeyen enerji türü yoktur. Fakat bazı enerji kaynaklarının oluşumları, dolayısıyla yenilenmeleri çok uzun süreler almaktadır. Bu nedenle yenilenemez enerji kaynakları olarak adlandırılmışlardır.</a:t>
            </a:r>
          </a:p>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5</a:t>
            </a:fld>
            <a:endParaRPr lang="tr-TR"/>
          </a:p>
        </p:txBody>
      </p:sp>
    </p:spTree>
    <p:extLst>
      <p:ext uri="{BB962C8B-B14F-4D97-AF65-F5344CB8AC3E}">
        <p14:creationId xmlns:p14="http://schemas.microsoft.com/office/powerpoint/2010/main" val="148630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Günümüzde kullandığımız enerjilerin çoğu fosil yakıt olup; petrol kömür ve doğalgazdır. Dünyadaki petrol rezervleri 40 yıl, doğalgaz rezervlerinin 65 yıl ve kömür rezervleri 150 yıl sonra tükeneceği tahmin edilmektedir. Ayrıca fosil yakıtların yaydığı CO2 sera gazı etkisi yapıp küresel ısınmaya ve bu da küresel iklim değişikliklerine neden olmaktadır. </a:t>
            </a:r>
          </a:p>
        </p:txBody>
      </p:sp>
      <p:sp>
        <p:nvSpPr>
          <p:cNvPr id="4" name="Slayt Numarası Yer Tutucusu 3"/>
          <p:cNvSpPr>
            <a:spLocks noGrp="1"/>
          </p:cNvSpPr>
          <p:nvPr>
            <p:ph type="sldNum" sz="quarter" idx="5"/>
          </p:nvPr>
        </p:nvSpPr>
        <p:spPr/>
        <p:txBody>
          <a:bodyPr/>
          <a:lstStyle/>
          <a:p>
            <a:fld id="{68656729-6EF6-4FD2-9E60-1B9924BCC12C}" type="slidenum">
              <a:rPr lang="tr-TR" smtClean="0"/>
              <a:t>6</a:t>
            </a:fld>
            <a:endParaRPr lang="tr-TR"/>
          </a:p>
        </p:txBody>
      </p:sp>
    </p:spTree>
    <p:extLst>
      <p:ext uri="{BB962C8B-B14F-4D97-AF65-F5344CB8AC3E}">
        <p14:creationId xmlns:p14="http://schemas.microsoft.com/office/powerpoint/2010/main" val="86414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Dünyadaki enerjilerin orijini güneş enerjisi olup, özellikle yenilenebilir enerji kaynaklarının çoğu enerjisini güneşten doğrudan veya dolaylı olarak almakta ve dolayısıyla bu kaynaklar sürekli olarak yenilendiklerinden tükenmezler. </a:t>
            </a:r>
          </a:p>
        </p:txBody>
      </p:sp>
      <p:sp>
        <p:nvSpPr>
          <p:cNvPr id="4" name="Slayt Numarası Yer Tutucusu 3"/>
          <p:cNvSpPr>
            <a:spLocks noGrp="1"/>
          </p:cNvSpPr>
          <p:nvPr>
            <p:ph type="sldNum" sz="quarter" idx="5"/>
          </p:nvPr>
        </p:nvSpPr>
        <p:spPr/>
        <p:txBody>
          <a:bodyPr/>
          <a:lstStyle/>
          <a:p>
            <a:fld id="{68656729-6EF6-4FD2-9E60-1B9924BCC12C}" type="slidenum">
              <a:rPr lang="tr-TR" smtClean="0"/>
              <a:t>7</a:t>
            </a:fld>
            <a:endParaRPr lang="tr-TR"/>
          </a:p>
        </p:txBody>
      </p:sp>
    </p:spTree>
    <p:extLst>
      <p:ext uri="{BB962C8B-B14F-4D97-AF65-F5344CB8AC3E}">
        <p14:creationId xmlns:p14="http://schemas.microsoft.com/office/powerpoint/2010/main" val="285086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656729-6EF6-4FD2-9E60-1B9924BCC12C}" type="slidenum">
              <a:rPr lang="tr-TR" smtClean="0"/>
              <a:t>8</a:t>
            </a:fld>
            <a:endParaRPr lang="tr-TR"/>
          </a:p>
        </p:txBody>
      </p:sp>
    </p:spTree>
    <p:extLst>
      <p:ext uri="{BB962C8B-B14F-4D97-AF65-F5344CB8AC3E}">
        <p14:creationId xmlns:p14="http://schemas.microsoft.com/office/powerpoint/2010/main" val="236675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ÖNEMLİİİİ -- Dünyadaki enerjilerin orijini güneş enerjisi olup, özellikle yenilenebilir enerji kaynaklarının çoğu enerjisini güneşten doğrudan veya dolaylı olarak almakta ve dolayısıyla bu kaynaklar sürekli olarak yenilendiklerinden tükenmezler. </a:t>
            </a:r>
          </a:p>
        </p:txBody>
      </p:sp>
      <p:sp>
        <p:nvSpPr>
          <p:cNvPr id="4" name="Slayt Numarası Yer Tutucusu 3"/>
          <p:cNvSpPr>
            <a:spLocks noGrp="1"/>
          </p:cNvSpPr>
          <p:nvPr>
            <p:ph type="sldNum" sz="quarter" idx="5"/>
          </p:nvPr>
        </p:nvSpPr>
        <p:spPr/>
        <p:txBody>
          <a:bodyPr/>
          <a:lstStyle/>
          <a:p>
            <a:fld id="{68656729-6EF6-4FD2-9E60-1B9924BCC12C}" type="slidenum">
              <a:rPr lang="tr-TR" smtClean="0"/>
              <a:t>10</a:t>
            </a:fld>
            <a:endParaRPr lang="tr-TR"/>
          </a:p>
        </p:txBody>
      </p:sp>
    </p:spTree>
    <p:extLst>
      <p:ext uri="{BB962C8B-B14F-4D97-AF65-F5344CB8AC3E}">
        <p14:creationId xmlns:p14="http://schemas.microsoft.com/office/powerpoint/2010/main" val="118167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7AF291C-7D89-48C2-B60E-FEEAB5593E47}"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7A852AD-B8CD-4F23-9BD2-1A14F7FBBFE9}"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28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7AF291C-7D89-48C2-B60E-FEEAB5593E47}"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165613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7AF291C-7D89-48C2-B60E-FEEAB5593E47}"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48257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7AF291C-7D89-48C2-B60E-FEEAB5593E47}"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194508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7AF291C-7D89-48C2-B60E-FEEAB5593E47}"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7A852AD-B8CD-4F23-9BD2-1A14F7FBBFE9}"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99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7AF291C-7D89-48C2-B60E-FEEAB5593E47}" type="datetimeFigureOut">
              <a:rPr lang="tr-TR" smtClean="0"/>
              <a:t>25.01.2022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27338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7AF291C-7D89-48C2-B60E-FEEAB5593E47}" type="datetimeFigureOut">
              <a:rPr lang="tr-TR" smtClean="0"/>
              <a:t>25.01.2022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360436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7AF291C-7D89-48C2-B60E-FEEAB5593E47}" type="datetimeFigureOut">
              <a:rPr lang="tr-TR" smtClean="0"/>
              <a:t>25.01.2022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391835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AF291C-7D89-48C2-B60E-FEEAB5593E47}" type="datetimeFigureOut">
              <a:rPr lang="tr-TR" smtClean="0"/>
              <a:t>25.01.2022</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144411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7AF291C-7D89-48C2-B60E-FEEAB5593E47}" type="datetimeFigureOut">
              <a:rPr lang="tr-TR" smtClean="0"/>
              <a:t>25.01.2022</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A852AD-B8CD-4F23-9BD2-1A14F7FBBFE9}" type="slidenum">
              <a:rPr lang="tr-TR" smtClean="0"/>
              <a:t>‹#›</a:t>
            </a:fld>
            <a:endParaRPr lang="tr-TR"/>
          </a:p>
        </p:txBody>
      </p:sp>
    </p:spTree>
    <p:extLst>
      <p:ext uri="{BB962C8B-B14F-4D97-AF65-F5344CB8AC3E}">
        <p14:creationId xmlns:p14="http://schemas.microsoft.com/office/powerpoint/2010/main" val="160257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7AF291C-7D89-48C2-B60E-FEEAB5593E47}" type="datetimeFigureOut">
              <a:rPr lang="tr-TR" smtClean="0"/>
              <a:t>25.01.2022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7A852AD-B8CD-4F23-9BD2-1A14F7FBBFE9}" type="slidenum">
              <a:rPr lang="tr-TR" smtClean="0"/>
              <a:t>‹#›</a:t>
            </a:fld>
            <a:endParaRPr lang="tr-TR"/>
          </a:p>
        </p:txBody>
      </p:sp>
    </p:spTree>
    <p:extLst>
      <p:ext uri="{BB962C8B-B14F-4D97-AF65-F5344CB8AC3E}">
        <p14:creationId xmlns:p14="http://schemas.microsoft.com/office/powerpoint/2010/main" val="1800805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7AF291C-7D89-48C2-B60E-FEEAB5593E47}" type="datetimeFigureOut">
              <a:rPr lang="tr-TR" smtClean="0"/>
              <a:t>25.01.2022</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A852AD-B8CD-4F23-9BD2-1A14F7FBBFE9}"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90551"/>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hyperlink" Target="https://youtu.be/mxN4UR3BfvE" TargetMode="External"/><Relationship Id="rId3" Type="http://schemas.openxmlformats.org/officeDocument/2006/relationships/hyperlink" Target="https://youtu.be/4vXYklLvl98" TargetMode="External"/><Relationship Id="rId7" Type="http://schemas.openxmlformats.org/officeDocument/2006/relationships/hyperlink" Target="https://youtu.be/NGoWncSCUFs" TargetMode="External"/><Relationship Id="rId12" Type="http://schemas.openxmlformats.org/officeDocument/2006/relationships/hyperlink" Target="https://youtu.be/gu0QdSVpEHY" TargetMode="External"/><Relationship Id="rId2" Type="http://schemas.openxmlformats.org/officeDocument/2006/relationships/hyperlink" Target="https://youtu.be/M1bTubxt4kQ" TargetMode="External"/><Relationship Id="rId1" Type="http://schemas.openxmlformats.org/officeDocument/2006/relationships/slideLayout" Target="../slideLayouts/slideLayout7.xml"/><Relationship Id="rId6" Type="http://schemas.openxmlformats.org/officeDocument/2006/relationships/hyperlink" Target="https://youtu.be/xbUiecDusY8" TargetMode="External"/><Relationship Id="rId11" Type="http://schemas.openxmlformats.org/officeDocument/2006/relationships/hyperlink" Target="https://youtu.be/98kCGUXTNTY" TargetMode="External"/><Relationship Id="rId5" Type="http://schemas.openxmlformats.org/officeDocument/2006/relationships/hyperlink" Target="https://youtu.be/YslrjrmRggk" TargetMode="External"/><Relationship Id="rId10" Type="http://schemas.openxmlformats.org/officeDocument/2006/relationships/hyperlink" Target="https://youtu.be/28qeP03P7YM" TargetMode="External"/><Relationship Id="rId4" Type="http://schemas.openxmlformats.org/officeDocument/2006/relationships/hyperlink" Target="https://youtu.be/Fiw6lJDgVHM" TargetMode="External"/><Relationship Id="rId9" Type="http://schemas.openxmlformats.org/officeDocument/2006/relationships/hyperlink" Target="https://youtu.be/iWa-9pS9N7c"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 xmlns:a16="http://schemas.microsoft.com/office/drawing/2014/main" id="{76534937-01D7-4521-9D5E-4A82BC83B946}"/>
              </a:ext>
            </a:extLst>
          </p:cNvPr>
          <p:cNvSpPr>
            <a:spLocks noGrp="1"/>
          </p:cNvSpPr>
          <p:nvPr>
            <p:ph type="subTitle" idx="1"/>
          </p:nvPr>
        </p:nvSpPr>
        <p:spPr>
          <a:xfrm>
            <a:off x="1562100" y="3823856"/>
            <a:ext cx="9070848" cy="1315408"/>
          </a:xfrm>
        </p:spPr>
        <p:txBody>
          <a:bodyPr>
            <a:normAutofit/>
          </a:bodyPr>
          <a:lstStyle/>
          <a:p>
            <a:pPr algn="ctr"/>
            <a:r>
              <a:rPr lang="tr-TR" sz="4000" dirty="0">
                <a:solidFill>
                  <a:schemeClr val="accent2">
                    <a:lumMod val="50000"/>
                  </a:schemeClr>
                </a:solidFill>
              </a:rPr>
              <a:t>YENİLENEBİLİR ENERJİ </a:t>
            </a:r>
            <a:r>
              <a:rPr lang="tr-TR" sz="4000" dirty="0" smtClean="0">
                <a:solidFill>
                  <a:schemeClr val="accent2">
                    <a:lumMod val="50000"/>
                  </a:schemeClr>
                </a:solidFill>
              </a:rPr>
              <a:t>KAYNAKLARI</a:t>
            </a:r>
            <a:endParaRPr lang="tr-TR" sz="4000" dirty="0">
              <a:solidFill>
                <a:schemeClr val="accent2">
                  <a:lumMod val="50000"/>
                </a:schemeClr>
              </a:solidFill>
            </a:endParaRPr>
          </a:p>
        </p:txBody>
      </p:sp>
      <p:pic>
        <p:nvPicPr>
          <p:cNvPr id="1026" name="Picture 2" descr="C:\Users\EXCALIBUR 5\Desktop\GAP YEŞİL İNOVASYON 2022\Resimler\5.GAPYEŞİL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0860" y="646340"/>
            <a:ext cx="6033724" cy="2288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XCALIBUR 5\Desktop\hfg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690" y="4401566"/>
            <a:ext cx="10481310" cy="190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633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DD3C71B-A65F-4DCD-AAE1-2DB3423F49DF}"/>
              </a:ext>
            </a:extLst>
          </p:cNvPr>
          <p:cNvSpPr>
            <a:spLocks noGrp="1"/>
          </p:cNvSpPr>
          <p:nvPr>
            <p:ph type="title" idx="4294967295"/>
          </p:nvPr>
        </p:nvSpPr>
        <p:spPr>
          <a:xfrm>
            <a:off x="1282398" y="304039"/>
            <a:ext cx="10058400" cy="1341437"/>
          </a:xfrm>
        </p:spPr>
        <p:txBody>
          <a:bodyPr/>
          <a:lstStyle/>
          <a:p>
            <a:r>
              <a:rPr lang="tr-TR" sz="4800" b="1" dirty="0">
                <a:solidFill>
                  <a:schemeClr val="accent2">
                    <a:lumMod val="50000"/>
                  </a:schemeClr>
                </a:solidFill>
              </a:rPr>
              <a:t>Güneş Enerjisi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E5DEFA5E-340E-45AB-BE40-5494F292DA1E}"/>
              </a:ext>
            </a:extLst>
          </p:cNvPr>
          <p:cNvSpPr>
            <a:spLocks noGrp="1"/>
          </p:cNvSpPr>
          <p:nvPr>
            <p:ph idx="4294967295"/>
          </p:nvPr>
        </p:nvSpPr>
        <p:spPr>
          <a:xfrm>
            <a:off x="0" y="1846263"/>
            <a:ext cx="6616700" cy="2646362"/>
          </a:xfrm>
        </p:spPr>
        <p:txBody>
          <a:bodyPr>
            <a:normAutofit/>
          </a:bodyPr>
          <a:lstStyle/>
          <a:p>
            <a:pPr marL="640080" lvl="2" indent="0">
              <a:lnSpc>
                <a:spcPct val="120000"/>
              </a:lnSpc>
              <a:buNone/>
            </a:pPr>
            <a:endParaRPr lang="tr-TR" sz="2400" b="0" i="0" dirty="0">
              <a:solidFill>
                <a:schemeClr val="accent2">
                  <a:lumMod val="50000"/>
                </a:schemeClr>
              </a:solidFill>
              <a:effectLst/>
              <a:latin typeface="Open Sans"/>
            </a:endParaRPr>
          </a:p>
          <a:p>
            <a:pPr marL="292608" lvl="1" indent="0" fontAlgn="base">
              <a:lnSpc>
                <a:spcPct val="120000"/>
              </a:lnSpc>
              <a:buNone/>
            </a:pPr>
            <a:endParaRPr lang="tr-TR" sz="2400" b="0" i="0" dirty="0">
              <a:solidFill>
                <a:schemeClr val="accent2">
                  <a:lumMod val="50000"/>
                </a:schemeClr>
              </a:solidFill>
              <a:effectLst/>
              <a:latin typeface="Open Sans"/>
            </a:endParaRPr>
          </a:p>
          <a:p>
            <a:pPr marL="1005840" lvl="4" indent="0">
              <a:lnSpc>
                <a:spcPts val="3400"/>
              </a:lnSpc>
              <a:buNone/>
            </a:pPr>
            <a:endParaRPr lang="tr-TR" sz="2400" dirty="0">
              <a:solidFill>
                <a:schemeClr val="accent2">
                  <a:lumMod val="50000"/>
                </a:schemeClr>
              </a:solidFill>
            </a:endParaRPr>
          </a:p>
          <a:p>
            <a:pPr marL="1005840" lvl="4" indent="0">
              <a:lnSpc>
                <a:spcPts val="3400"/>
              </a:lnSpc>
              <a:buNone/>
            </a:pPr>
            <a:endParaRPr lang="tr-TR" sz="2400" dirty="0">
              <a:solidFill>
                <a:schemeClr val="accent2">
                  <a:lumMod val="50000"/>
                </a:schemeClr>
              </a:solidFill>
            </a:endParaRPr>
          </a:p>
          <a:p>
            <a:pPr marL="658368" lvl="3" indent="0">
              <a:buNone/>
            </a:pPr>
            <a:endParaRPr lang="tr-TR" sz="2200" dirty="0">
              <a:solidFill>
                <a:schemeClr val="accent2">
                  <a:lumMod val="50000"/>
                </a:schemeClr>
              </a:solidFill>
            </a:endParaRPr>
          </a:p>
        </p:txBody>
      </p:sp>
      <p:pic>
        <p:nvPicPr>
          <p:cNvPr id="11" name="Resim 10">
            <a:extLst>
              <a:ext uri="{FF2B5EF4-FFF2-40B4-BE49-F238E27FC236}">
                <a16:creationId xmlns="" xmlns:a16="http://schemas.microsoft.com/office/drawing/2014/main" id="{8BBA0C36-C433-4304-ABE0-5F428A8F6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99" y="1320045"/>
            <a:ext cx="2245621" cy="2353945"/>
          </a:xfrm>
          <a:prstGeom prst="rect">
            <a:avLst/>
          </a:prstGeom>
        </p:spPr>
      </p:pic>
      <p:pic>
        <p:nvPicPr>
          <p:cNvPr id="18" name="Resim 17">
            <a:extLst>
              <a:ext uri="{FF2B5EF4-FFF2-40B4-BE49-F238E27FC236}">
                <a16:creationId xmlns="" xmlns:a16="http://schemas.microsoft.com/office/drawing/2014/main" id="{91524D38-F2BB-4896-8683-DAE4CA103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019" y="1240031"/>
            <a:ext cx="4469283" cy="2513972"/>
          </a:xfrm>
          <a:prstGeom prst="rect">
            <a:avLst/>
          </a:prstGeom>
        </p:spPr>
      </p:pic>
      <p:sp>
        <p:nvSpPr>
          <p:cNvPr id="19" name="Metin kutusu 18">
            <a:extLst>
              <a:ext uri="{FF2B5EF4-FFF2-40B4-BE49-F238E27FC236}">
                <a16:creationId xmlns="" xmlns:a16="http://schemas.microsoft.com/office/drawing/2014/main" id="{D796ABC7-87F2-49F6-AD44-DEC33FE6524E}"/>
              </a:ext>
            </a:extLst>
          </p:cNvPr>
          <p:cNvSpPr txBox="1"/>
          <p:nvPr/>
        </p:nvSpPr>
        <p:spPr>
          <a:xfrm>
            <a:off x="1282398" y="3874777"/>
            <a:ext cx="1053389" cy="307777"/>
          </a:xfrm>
          <a:prstGeom prst="rect">
            <a:avLst/>
          </a:prstGeom>
          <a:noFill/>
        </p:spPr>
        <p:txBody>
          <a:bodyPr wrap="square" rtlCol="0">
            <a:spAutoFit/>
          </a:bodyPr>
          <a:lstStyle/>
          <a:p>
            <a:r>
              <a:rPr lang="tr-TR" sz="1400" dirty="0"/>
              <a:t>14.99 </a:t>
            </a:r>
            <a:r>
              <a:rPr lang="tr-TR" sz="1400" dirty="0" err="1"/>
              <a:t>tl</a:t>
            </a:r>
            <a:endParaRPr lang="tr-TR" sz="1400" dirty="0"/>
          </a:p>
        </p:txBody>
      </p:sp>
      <p:sp>
        <p:nvSpPr>
          <p:cNvPr id="22" name="Metin kutusu 21">
            <a:extLst>
              <a:ext uri="{FF2B5EF4-FFF2-40B4-BE49-F238E27FC236}">
                <a16:creationId xmlns="" xmlns:a16="http://schemas.microsoft.com/office/drawing/2014/main" id="{DF5F67CB-9544-496D-BB93-351EC70938C5}"/>
              </a:ext>
            </a:extLst>
          </p:cNvPr>
          <p:cNvSpPr txBox="1"/>
          <p:nvPr/>
        </p:nvSpPr>
        <p:spPr>
          <a:xfrm>
            <a:off x="3618185" y="3907849"/>
            <a:ext cx="4567632" cy="1169551"/>
          </a:xfrm>
          <a:prstGeom prst="rect">
            <a:avLst/>
          </a:prstGeom>
          <a:noFill/>
        </p:spPr>
        <p:txBody>
          <a:bodyPr wrap="square" rtlCol="0">
            <a:spAutoFit/>
          </a:bodyPr>
          <a:lstStyle/>
          <a:p>
            <a:r>
              <a:rPr lang="tr-TR" sz="1400" dirty="0"/>
              <a:t>1 kW ‘</a:t>
            </a:r>
            <a:r>
              <a:rPr lang="tr-TR" sz="1400" dirty="0" err="1"/>
              <a:t>lık</a:t>
            </a:r>
            <a:r>
              <a:rPr lang="tr-TR" sz="1400" dirty="0"/>
              <a:t> enerji sağlayacak tüm bağlantı elemanları dahil fiyatı 5790 </a:t>
            </a:r>
            <a:r>
              <a:rPr lang="tr-TR" sz="1400" dirty="0" err="1"/>
              <a:t>tl</a:t>
            </a:r>
            <a:r>
              <a:rPr lang="tr-TR" sz="1400" dirty="0"/>
              <a:t>.</a:t>
            </a:r>
            <a:br>
              <a:rPr lang="tr-TR" sz="1400" dirty="0"/>
            </a:br>
            <a:r>
              <a:rPr lang="tr-TR" sz="1400" dirty="0"/>
              <a:t/>
            </a:r>
            <a:br>
              <a:rPr lang="tr-TR" sz="1400" dirty="0"/>
            </a:br>
            <a:r>
              <a:rPr lang="tr-TR" sz="1400" dirty="0"/>
              <a:t>2.5 sene içinde kendi sistemini kara geçirecek bir sistem. (2019 verileri-ortalama)</a:t>
            </a:r>
          </a:p>
        </p:txBody>
      </p:sp>
      <p:pic>
        <p:nvPicPr>
          <p:cNvPr id="21" name="Resim 20">
            <a:extLst>
              <a:ext uri="{FF2B5EF4-FFF2-40B4-BE49-F238E27FC236}">
                <a16:creationId xmlns="" xmlns:a16="http://schemas.microsoft.com/office/drawing/2014/main" id="{A883649B-5B36-49B7-8CD4-84467D84B1CB}"/>
              </a:ext>
            </a:extLst>
          </p:cNvPr>
          <p:cNvPicPr>
            <a:picLocks noChangeAspect="1"/>
          </p:cNvPicPr>
          <p:nvPr/>
        </p:nvPicPr>
        <p:blipFill rotWithShape="1">
          <a:blip r:embed="rId5">
            <a:extLst>
              <a:ext uri="{28A0092B-C50C-407E-A947-70E740481C1C}">
                <a14:useLocalDpi xmlns:a14="http://schemas.microsoft.com/office/drawing/2010/main" val="0"/>
              </a:ext>
            </a:extLst>
          </a:blip>
          <a:srcRect b="51660"/>
          <a:stretch/>
        </p:blipFill>
        <p:spPr>
          <a:xfrm>
            <a:off x="9060422" y="1172034"/>
            <a:ext cx="2168593" cy="2170255"/>
          </a:xfrm>
          <a:prstGeom prst="rect">
            <a:avLst/>
          </a:prstGeom>
        </p:spPr>
      </p:pic>
      <p:sp>
        <p:nvSpPr>
          <p:cNvPr id="26" name="Metin kutusu 25">
            <a:extLst>
              <a:ext uri="{FF2B5EF4-FFF2-40B4-BE49-F238E27FC236}">
                <a16:creationId xmlns="" xmlns:a16="http://schemas.microsoft.com/office/drawing/2014/main" id="{A14F0F9B-6F99-41D5-8A3E-1148EC1A1AB5}"/>
              </a:ext>
            </a:extLst>
          </p:cNvPr>
          <p:cNvSpPr txBox="1"/>
          <p:nvPr/>
        </p:nvSpPr>
        <p:spPr>
          <a:xfrm>
            <a:off x="9666148" y="5922146"/>
            <a:ext cx="1907297" cy="307777"/>
          </a:xfrm>
          <a:prstGeom prst="rect">
            <a:avLst/>
          </a:prstGeom>
          <a:noFill/>
        </p:spPr>
        <p:txBody>
          <a:bodyPr wrap="square" rtlCol="0">
            <a:spAutoFit/>
          </a:bodyPr>
          <a:lstStyle/>
          <a:p>
            <a:r>
              <a:rPr lang="tr-TR" sz="1400" dirty="0"/>
              <a:t>Güneş Küresi</a:t>
            </a:r>
          </a:p>
        </p:txBody>
      </p:sp>
      <p:pic>
        <p:nvPicPr>
          <p:cNvPr id="10" name="Resim 9">
            <a:extLst>
              <a:ext uri="{FF2B5EF4-FFF2-40B4-BE49-F238E27FC236}">
                <a16:creationId xmlns="" xmlns:a16="http://schemas.microsoft.com/office/drawing/2014/main" id="{C58808C1-FF36-4382-AA8A-52918EB8E23E}"/>
              </a:ext>
            </a:extLst>
          </p:cNvPr>
          <p:cNvPicPr>
            <a:picLocks noChangeAspect="1"/>
          </p:cNvPicPr>
          <p:nvPr/>
        </p:nvPicPr>
        <p:blipFill rotWithShape="1">
          <a:blip r:embed="rId5">
            <a:extLst>
              <a:ext uri="{28A0092B-C50C-407E-A947-70E740481C1C}">
                <a14:useLocalDpi xmlns:a14="http://schemas.microsoft.com/office/drawing/2010/main" val="0"/>
              </a:ext>
            </a:extLst>
          </a:blip>
          <a:srcRect t="49321" b="25183"/>
          <a:stretch/>
        </p:blipFill>
        <p:spPr>
          <a:xfrm>
            <a:off x="8185818" y="3673990"/>
            <a:ext cx="3541658" cy="2070344"/>
          </a:xfrm>
          <a:prstGeom prst="rect">
            <a:avLst/>
          </a:prstGeom>
        </p:spPr>
      </p:pic>
    </p:spTree>
    <p:extLst>
      <p:ext uri="{BB962C8B-B14F-4D97-AF65-F5344CB8AC3E}">
        <p14:creationId xmlns:p14="http://schemas.microsoft.com/office/powerpoint/2010/main" val="356626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DD3C71B-A65F-4DCD-AAE1-2DB3423F49DF}"/>
              </a:ext>
            </a:extLst>
          </p:cNvPr>
          <p:cNvSpPr>
            <a:spLocks noGrp="1"/>
          </p:cNvSpPr>
          <p:nvPr>
            <p:ph type="title" idx="4294967295"/>
          </p:nvPr>
        </p:nvSpPr>
        <p:spPr>
          <a:xfrm>
            <a:off x="1282398" y="304039"/>
            <a:ext cx="10058400" cy="1341437"/>
          </a:xfrm>
        </p:spPr>
        <p:txBody>
          <a:bodyPr/>
          <a:lstStyle/>
          <a:p>
            <a:r>
              <a:rPr lang="tr-TR" sz="4800" b="1" dirty="0">
                <a:solidFill>
                  <a:schemeClr val="accent2">
                    <a:lumMod val="50000"/>
                  </a:schemeClr>
                </a:solidFill>
              </a:rPr>
              <a:t>Güneş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E5DEFA5E-340E-45AB-BE40-5494F292DA1E}"/>
              </a:ext>
            </a:extLst>
          </p:cNvPr>
          <p:cNvSpPr>
            <a:spLocks noGrp="1"/>
          </p:cNvSpPr>
          <p:nvPr>
            <p:ph idx="4294967295"/>
          </p:nvPr>
        </p:nvSpPr>
        <p:spPr>
          <a:xfrm>
            <a:off x="0" y="1846263"/>
            <a:ext cx="6616700" cy="2646362"/>
          </a:xfrm>
        </p:spPr>
        <p:txBody>
          <a:bodyPr>
            <a:normAutofit/>
          </a:bodyPr>
          <a:lstStyle/>
          <a:p>
            <a:pPr marL="640080" lvl="2" indent="0">
              <a:lnSpc>
                <a:spcPct val="120000"/>
              </a:lnSpc>
              <a:buNone/>
            </a:pPr>
            <a:endParaRPr lang="tr-TR" sz="2400" b="0" i="0" dirty="0">
              <a:solidFill>
                <a:schemeClr val="accent2">
                  <a:lumMod val="50000"/>
                </a:schemeClr>
              </a:solidFill>
              <a:effectLst/>
              <a:latin typeface="Open Sans"/>
            </a:endParaRPr>
          </a:p>
          <a:p>
            <a:pPr marL="292608" lvl="1" indent="0" fontAlgn="base">
              <a:lnSpc>
                <a:spcPct val="120000"/>
              </a:lnSpc>
              <a:buNone/>
            </a:pPr>
            <a:endParaRPr lang="tr-TR" sz="2400" b="0" i="0" dirty="0">
              <a:solidFill>
                <a:schemeClr val="accent2">
                  <a:lumMod val="50000"/>
                </a:schemeClr>
              </a:solidFill>
              <a:effectLst/>
              <a:latin typeface="Open Sans"/>
            </a:endParaRPr>
          </a:p>
          <a:p>
            <a:pPr marL="1005840" lvl="4" indent="0">
              <a:lnSpc>
                <a:spcPts val="3400"/>
              </a:lnSpc>
              <a:buNone/>
            </a:pPr>
            <a:endParaRPr lang="tr-TR" sz="2400" dirty="0">
              <a:solidFill>
                <a:schemeClr val="accent2">
                  <a:lumMod val="50000"/>
                </a:schemeClr>
              </a:solidFill>
            </a:endParaRPr>
          </a:p>
          <a:p>
            <a:pPr marL="1005840" lvl="4" indent="0">
              <a:lnSpc>
                <a:spcPts val="3400"/>
              </a:lnSpc>
              <a:buNone/>
            </a:pPr>
            <a:endParaRPr lang="tr-TR" sz="2400" dirty="0">
              <a:solidFill>
                <a:schemeClr val="accent2">
                  <a:lumMod val="50000"/>
                </a:schemeClr>
              </a:solidFill>
            </a:endParaRPr>
          </a:p>
          <a:p>
            <a:pPr marL="658368" lvl="3" indent="0">
              <a:buNone/>
            </a:pPr>
            <a:endParaRPr lang="tr-TR" sz="2200" dirty="0">
              <a:solidFill>
                <a:schemeClr val="accent2">
                  <a:lumMod val="50000"/>
                </a:schemeClr>
              </a:solidFill>
            </a:endParaRPr>
          </a:p>
        </p:txBody>
      </p:sp>
      <p:pic>
        <p:nvPicPr>
          <p:cNvPr id="2050" name="Picture 2" descr="solar_tent">
            <a:extLst>
              <a:ext uri="{FF2B5EF4-FFF2-40B4-BE49-F238E27FC236}">
                <a16:creationId xmlns="" xmlns:a16="http://schemas.microsoft.com/office/drawing/2014/main" id="{6599A99F-CAC9-49AD-A23A-F2E76EAD3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436159"/>
            <a:ext cx="2320925" cy="174327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 xmlns:a16="http://schemas.microsoft.com/office/drawing/2014/main" id="{549E33B4-8AF6-4626-BE68-21AA1BEA158F}"/>
              </a:ext>
            </a:extLst>
          </p:cNvPr>
          <p:cNvPicPr>
            <a:picLocks noChangeAspect="1"/>
          </p:cNvPicPr>
          <p:nvPr/>
        </p:nvPicPr>
        <p:blipFill>
          <a:blip r:embed="rId4"/>
          <a:stretch>
            <a:fillRect/>
          </a:stretch>
        </p:blipFill>
        <p:spPr>
          <a:xfrm>
            <a:off x="4584530" y="1436160"/>
            <a:ext cx="2117895" cy="1740140"/>
          </a:xfrm>
          <a:prstGeom prst="rect">
            <a:avLst/>
          </a:prstGeom>
        </p:spPr>
      </p:pic>
      <p:pic>
        <p:nvPicPr>
          <p:cNvPr id="5" name="Resim 4">
            <a:extLst>
              <a:ext uri="{FF2B5EF4-FFF2-40B4-BE49-F238E27FC236}">
                <a16:creationId xmlns="" xmlns:a16="http://schemas.microsoft.com/office/drawing/2014/main" id="{4B0E228E-35DF-4723-A633-BC0A8BF29FA3}"/>
              </a:ext>
            </a:extLst>
          </p:cNvPr>
          <p:cNvPicPr>
            <a:picLocks noChangeAspect="1"/>
          </p:cNvPicPr>
          <p:nvPr/>
        </p:nvPicPr>
        <p:blipFill>
          <a:blip r:embed="rId5"/>
          <a:stretch>
            <a:fillRect/>
          </a:stretch>
        </p:blipFill>
        <p:spPr>
          <a:xfrm>
            <a:off x="7630681" y="1439292"/>
            <a:ext cx="2320187" cy="1737008"/>
          </a:xfrm>
          <a:prstGeom prst="rect">
            <a:avLst/>
          </a:prstGeom>
        </p:spPr>
      </p:pic>
      <p:sp>
        <p:nvSpPr>
          <p:cNvPr id="6" name="AutoShape 4" descr="solar powered pest deterrent">
            <a:extLst>
              <a:ext uri="{FF2B5EF4-FFF2-40B4-BE49-F238E27FC236}">
                <a16:creationId xmlns="" xmlns:a16="http://schemas.microsoft.com/office/drawing/2014/main" id="{02803D02-B5D8-4545-8979-83E54A771A4C}"/>
              </a:ext>
            </a:extLst>
          </p:cNvPr>
          <p:cNvSpPr>
            <a:spLocks noChangeAspect="1" noChangeArrowheads="1"/>
          </p:cNvSpPr>
          <p:nvPr/>
        </p:nvSpPr>
        <p:spPr bwMode="auto">
          <a:xfrm>
            <a:off x="3410825" y="3588238"/>
            <a:ext cx="151497" cy="1514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4" name="Picture 6" descr="solar powered pest deterrent">
            <a:extLst>
              <a:ext uri="{FF2B5EF4-FFF2-40B4-BE49-F238E27FC236}">
                <a16:creationId xmlns="" xmlns:a16="http://schemas.microsoft.com/office/drawing/2014/main" id="{800FFBF8-75FB-4202-B195-B91C8F5C6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2398" y="3589536"/>
            <a:ext cx="2025952" cy="191928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 xmlns:a16="http://schemas.microsoft.com/office/drawing/2014/main" id="{8F737ACC-2706-42A8-9D8D-3C4D0629F1E5}"/>
              </a:ext>
            </a:extLst>
          </p:cNvPr>
          <p:cNvPicPr>
            <a:picLocks noChangeAspect="1"/>
          </p:cNvPicPr>
          <p:nvPr/>
        </p:nvPicPr>
        <p:blipFill>
          <a:blip r:embed="rId7"/>
          <a:stretch>
            <a:fillRect/>
          </a:stretch>
        </p:blipFill>
        <p:spPr>
          <a:xfrm>
            <a:off x="4530710" y="3589536"/>
            <a:ext cx="2559050" cy="1919288"/>
          </a:xfrm>
          <a:prstGeom prst="rect">
            <a:avLst/>
          </a:prstGeom>
        </p:spPr>
      </p:pic>
      <p:pic>
        <p:nvPicPr>
          <p:cNvPr id="8" name="Resim 7">
            <a:extLst>
              <a:ext uri="{FF2B5EF4-FFF2-40B4-BE49-F238E27FC236}">
                <a16:creationId xmlns="" xmlns:a16="http://schemas.microsoft.com/office/drawing/2014/main" id="{D9CDE607-4FA1-4E8F-A0F7-9D19DC6C97F4}"/>
              </a:ext>
            </a:extLst>
          </p:cNvPr>
          <p:cNvPicPr>
            <a:picLocks noChangeAspect="1"/>
          </p:cNvPicPr>
          <p:nvPr/>
        </p:nvPicPr>
        <p:blipFill>
          <a:blip r:embed="rId8"/>
          <a:stretch>
            <a:fillRect/>
          </a:stretch>
        </p:blipFill>
        <p:spPr>
          <a:xfrm>
            <a:off x="7682013" y="3582768"/>
            <a:ext cx="2688599" cy="1955226"/>
          </a:xfrm>
          <a:prstGeom prst="rect">
            <a:avLst/>
          </a:prstGeom>
        </p:spPr>
      </p:pic>
      <p:sp>
        <p:nvSpPr>
          <p:cNvPr id="9" name="Metin kutusu 8">
            <a:extLst>
              <a:ext uri="{FF2B5EF4-FFF2-40B4-BE49-F238E27FC236}">
                <a16:creationId xmlns="" xmlns:a16="http://schemas.microsoft.com/office/drawing/2014/main" id="{2FC31D37-DC00-41DF-AFAD-92F6B64D5C8A}"/>
              </a:ext>
            </a:extLst>
          </p:cNvPr>
          <p:cNvSpPr txBox="1"/>
          <p:nvPr/>
        </p:nvSpPr>
        <p:spPr>
          <a:xfrm>
            <a:off x="1652905" y="3187831"/>
            <a:ext cx="2001520" cy="307777"/>
          </a:xfrm>
          <a:prstGeom prst="rect">
            <a:avLst/>
          </a:prstGeom>
          <a:noFill/>
        </p:spPr>
        <p:txBody>
          <a:bodyPr wrap="square" rtlCol="0">
            <a:spAutoFit/>
          </a:bodyPr>
          <a:lstStyle/>
          <a:p>
            <a:r>
              <a:rPr lang="tr-TR" sz="1400" b="1" dirty="0"/>
              <a:t>Güneş Enerjili Çadır</a:t>
            </a:r>
          </a:p>
        </p:txBody>
      </p:sp>
      <p:sp>
        <p:nvSpPr>
          <p:cNvPr id="12" name="Metin kutusu 11">
            <a:extLst>
              <a:ext uri="{FF2B5EF4-FFF2-40B4-BE49-F238E27FC236}">
                <a16:creationId xmlns="" xmlns:a16="http://schemas.microsoft.com/office/drawing/2014/main" id="{8BBB9119-3C20-488E-B0E3-EF4EC1837C86}"/>
              </a:ext>
            </a:extLst>
          </p:cNvPr>
          <p:cNvSpPr txBox="1"/>
          <p:nvPr/>
        </p:nvSpPr>
        <p:spPr>
          <a:xfrm>
            <a:off x="4409252" y="3187831"/>
            <a:ext cx="3000655" cy="307777"/>
          </a:xfrm>
          <a:prstGeom prst="rect">
            <a:avLst/>
          </a:prstGeom>
          <a:noFill/>
        </p:spPr>
        <p:txBody>
          <a:bodyPr wrap="square" rtlCol="0">
            <a:spAutoFit/>
          </a:bodyPr>
          <a:lstStyle/>
          <a:p>
            <a:r>
              <a:rPr lang="tr-TR" sz="1400" b="1" dirty="0"/>
              <a:t>Solar Şarj Santrali ve Müzik sistemi</a:t>
            </a:r>
          </a:p>
        </p:txBody>
      </p:sp>
      <p:sp>
        <p:nvSpPr>
          <p:cNvPr id="13" name="Metin kutusu 12">
            <a:extLst>
              <a:ext uri="{FF2B5EF4-FFF2-40B4-BE49-F238E27FC236}">
                <a16:creationId xmlns="" xmlns:a16="http://schemas.microsoft.com/office/drawing/2014/main" id="{086D7680-633F-42C2-B727-7C4668A1B5A2}"/>
              </a:ext>
            </a:extLst>
          </p:cNvPr>
          <p:cNvSpPr txBox="1"/>
          <p:nvPr/>
        </p:nvSpPr>
        <p:spPr>
          <a:xfrm>
            <a:off x="8162022" y="3179432"/>
            <a:ext cx="2396123" cy="307777"/>
          </a:xfrm>
          <a:prstGeom prst="rect">
            <a:avLst/>
          </a:prstGeom>
          <a:noFill/>
        </p:spPr>
        <p:txBody>
          <a:bodyPr wrap="square" rtlCol="0">
            <a:spAutoFit/>
          </a:bodyPr>
          <a:lstStyle/>
          <a:p>
            <a:r>
              <a:rPr lang="tr-TR" sz="1400" b="1" dirty="0"/>
              <a:t>Güneş Enerjili Şarj Aleti</a:t>
            </a:r>
          </a:p>
        </p:txBody>
      </p:sp>
      <p:sp>
        <p:nvSpPr>
          <p:cNvPr id="14" name="Metin kutusu 13">
            <a:extLst>
              <a:ext uri="{FF2B5EF4-FFF2-40B4-BE49-F238E27FC236}">
                <a16:creationId xmlns="" xmlns:a16="http://schemas.microsoft.com/office/drawing/2014/main" id="{79163855-AD25-4F35-ABA1-02A138F7D541}"/>
              </a:ext>
            </a:extLst>
          </p:cNvPr>
          <p:cNvSpPr txBox="1"/>
          <p:nvPr/>
        </p:nvSpPr>
        <p:spPr>
          <a:xfrm>
            <a:off x="1155672" y="5637786"/>
            <a:ext cx="2801253" cy="307777"/>
          </a:xfrm>
          <a:prstGeom prst="rect">
            <a:avLst/>
          </a:prstGeom>
          <a:noFill/>
        </p:spPr>
        <p:txBody>
          <a:bodyPr wrap="square" rtlCol="0">
            <a:spAutoFit/>
          </a:bodyPr>
          <a:lstStyle/>
          <a:p>
            <a:r>
              <a:rPr lang="tr-TR" sz="1400" b="1" dirty="0"/>
              <a:t>Yer Altı Tarım Zararlısı Kovucu</a:t>
            </a:r>
          </a:p>
        </p:txBody>
      </p:sp>
      <p:sp>
        <p:nvSpPr>
          <p:cNvPr id="15" name="Metin kutusu 14">
            <a:extLst>
              <a:ext uri="{FF2B5EF4-FFF2-40B4-BE49-F238E27FC236}">
                <a16:creationId xmlns="" xmlns:a16="http://schemas.microsoft.com/office/drawing/2014/main" id="{28E2671A-CDEB-46AF-B810-8149FCA4EC99}"/>
              </a:ext>
            </a:extLst>
          </p:cNvPr>
          <p:cNvSpPr txBox="1"/>
          <p:nvPr/>
        </p:nvSpPr>
        <p:spPr>
          <a:xfrm>
            <a:off x="4549178" y="5537993"/>
            <a:ext cx="2801252" cy="307777"/>
          </a:xfrm>
          <a:prstGeom prst="rect">
            <a:avLst/>
          </a:prstGeom>
          <a:noFill/>
        </p:spPr>
        <p:txBody>
          <a:bodyPr wrap="square" rtlCol="0">
            <a:spAutoFit/>
          </a:bodyPr>
          <a:lstStyle/>
          <a:p>
            <a:r>
              <a:rPr lang="tr-TR" sz="1400" b="1" dirty="0"/>
              <a:t>Güneş Enerjili Çim Biçme Aracı</a:t>
            </a:r>
          </a:p>
        </p:txBody>
      </p:sp>
      <p:sp>
        <p:nvSpPr>
          <p:cNvPr id="16" name="Metin kutusu 15">
            <a:extLst>
              <a:ext uri="{FF2B5EF4-FFF2-40B4-BE49-F238E27FC236}">
                <a16:creationId xmlns="" xmlns:a16="http://schemas.microsoft.com/office/drawing/2014/main" id="{38F807BB-2955-4914-B65F-BC211F502E7D}"/>
              </a:ext>
            </a:extLst>
          </p:cNvPr>
          <p:cNvSpPr txBox="1"/>
          <p:nvPr/>
        </p:nvSpPr>
        <p:spPr>
          <a:xfrm>
            <a:off x="8162021" y="5600406"/>
            <a:ext cx="2396123" cy="307777"/>
          </a:xfrm>
          <a:prstGeom prst="rect">
            <a:avLst/>
          </a:prstGeom>
          <a:noFill/>
        </p:spPr>
        <p:txBody>
          <a:bodyPr wrap="square" rtlCol="0">
            <a:spAutoFit/>
          </a:bodyPr>
          <a:lstStyle/>
          <a:p>
            <a:r>
              <a:rPr lang="tr-TR" sz="1400" b="1" dirty="0"/>
              <a:t>Güneş Enerjili Aydınlatıcı</a:t>
            </a:r>
          </a:p>
        </p:txBody>
      </p:sp>
    </p:spTree>
    <p:extLst>
      <p:ext uri="{BB962C8B-B14F-4D97-AF65-F5344CB8AC3E}">
        <p14:creationId xmlns:p14="http://schemas.microsoft.com/office/powerpoint/2010/main" val="412073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DD3C71B-A65F-4DCD-AAE1-2DB3423F49DF}"/>
              </a:ext>
            </a:extLst>
          </p:cNvPr>
          <p:cNvSpPr>
            <a:spLocks noGrp="1"/>
          </p:cNvSpPr>
          <p:nvPr>
            <p:ph type="title" idx="4294967295"/>
          </p:nvPr>
        </p:nvSpPr>
        <p:spPr>
          <a:xfrm>
            <a:off x="1282398" y="304039"/>
            <a:ext cx="10058400" cy="1341437"/>
          </a:xfrm>
        </p:spPr>
        <p:txBody>
          <a:bodyPr/>
          <a:lstStyle/>
          <a:p>
            <a:r>
              <a:rPr lang="tr-TR" sz="4800" b="1" dirty="0">
                <a:solidFill>
                  <a:schemeClr val="accent2">
                    <a:lumMod val="50000"/>
                  </a:schemeClr>
                </a:solidFill>
              </a:rPr>
              <a:t>Güneş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E5DEFA5E-340E-45AB-BE40-5494F292DA1E}"/>
              </a:ext>
            </a:extLst>
          </p:cNvPr>
          <p:cNvSpPr>
            <a:spLocks noGrp="1"/>
          </p:cNvSpPr>
          <p:nvPr>
            <p:ph idx="4294967295"/>
          </p:nvPr>
        </p:nvSpPr>
        <p:spPr>
          <a:xfrm>
            <a:off x="0" y="1846263"/>
            <a:ext cx="6616700" cy="2646362"/>
          </a:xfrm>
        </p:spPr>
        <p:txBody>
          <a:bodyPr>
            <a:normAutofit/>
          </a:bodyPr>
          <a:lstStyle/>
          <a:p>
            <a:pPr marL="640080" lvl="2" indent="0">
              <a:lnSpc>
                <a:spcPct val="120000"/>
              </a:lnSpc>
              <a:buNone/>
            </a:pPr>
            <a:endParaRPr lang="tr-TR" sz="2400" b="0" i="0" dirty="0">
              <a:solidFill>
                <a:schemeClr val="accent2">
                  <a:lumMod val="50000"/>
                </a:schemeClr>
              </a:solidFill>
              <a:effectLst/>
              <a:latin typeface="Open Sans"/>
            </a:endParaRPr>
          </a:p>
          <a:p>
            <a:pPr marL="292608" lvl="1" indent="0" fontAlgn="base">
              <a:lnSpc>
                <a:spcPct val="120000"/>
              </a:lnSpc>
              <a:buNone/>
            </a:pPr>
            <a:endParaRPr lang="tr-TR" sz="2400" b="0" i="0" dirty="0">
              <a:solidFill>
                <a:schemeClr val="accent2">
                  <a:lumMod val="50000"/>
                </a:schemeClr>
              </a:solidFill>
              <a:effectLst/>
              <a:latin typeface="Open Sans"/>
            </a:endParaRPr>
          </a:p>
          <a:p>
            <a:pPr marL="1005840" lvl="4" indent="0">
              <a:lnSpc>
                <a:spcPts val="3400"/>
              </a:lnSpc>
              <a:buNone/>
            </a:pPr>
            <a:endParaRPr lang="tr-TR" sz="2400" dirty="0">
              <a:solidFill>
                <a:schemeClr val="accent2">
                  <a:lumMod val="50000"/>
                </a:schemeClr>
              </a:solidFill>
            </a:endParaRPr>
          </a:p>
          <a:p>
            <a:pPr marL="1005840" lvl="4" indent="0">
              <a:lnSpc>
                <a:spcPts val="3400"/>
              </a:lnSpc>
              <a:buNone/>
            </a:pPr>
            <a:endParaRPr lang="tr-TR" sz="2400" dirty="0">
              <a:solidFill>
                <a:schemeClr val="accent2">
                  <a:lumMod val="50000"/>
                </a:schemeClr>
              </a:solidFill>
            </a:endParaRPr>
          </a:p>
          <a:p>
            <a:pPr marL="658368" lvl="3" indent="0">
              <a:buNone/>
            </a:pPr>
            <a:endParaRPr lang="tr-TR" sz="2200" dirty="0">
              <a:solidFill>
                <a:schemeClr val="accent2">
                  <a:lumMod val="50000"/>
                </a:schemeClr>
              </a:solidFill>
            </a:endParaRPr>
          </a:p>
        </p:txBody>
      </p:sp>
      <p:sp>
        <p:nvSpPr>
          <p:cNvPr id="6" name="AutoShape 4" descr="solar powered pest deterrent">
            <a:extLst>
              <a:ext uri="{FF2B5EF4-FFF2-40B4-BE49-F238E27FC236}">
                <a16:creationId xmlns="" xmlns:a16="http://schemas.microsoft.com/office/drawing/2014/main" id="{02803D02-B5D8-4545-8979-83E54A771A4C}"/>
              </a:ext>
            </a:extLst>
          </p:cNvPr>
          <p:cNvSpPr>
            <a:spLocks noChangeAspect="1" noChangeArrowheads="1"/>
          </p:cNvSpPr>
          <p:nvPr/>
        </p:nvSpPr>
        <p:spPr bwMode="auto">
          <a:xfrm>
            <a:off x="3362799" y="3727518"/>
            <a:ext cx="151497" cy="1514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Metin kutusu 8">
            <a:extLst>
              <a:ext uri="{FF2B5EF4-FFF2-40B4-BE49-F238E27FC236}">
                <a16:creationId xmlns="" xmlns:a16="http://schemas.microsoft.com/office/drawing/2014/main" id="{2FC31D37-DC00-41DF-AFAD-92F6B64D5C8A}"/>
              </a:ext>
            </a:extLst>
          </p:cNvPr>
          <p:cNvSpPr txBox="1"/>
          <p:nvPr/>
        </p:nvSpPr>
        <p:spPr>
          <a:xfrm>
            <a:off x="1935455" y="3418099"/>
            <a:ext cx="2001520" cy="307777"/>
          </a:xfrm>
          <a:prstGeom prst="rect">
            <a:avLst/>
          </a:prstGeom>
          <a:noFill/>
        </p:spPr>
        <p:txBody>
          <a:bodyPr wrap="square" rtlCol="0">
            <a:spAutoFit/>
          </a:bodyPr>
          <a:lstStyle/>
          <a:p>
            <a:r>
              <a:rPr lang="tr-TR" sz="1400" b="1" dirty="0"/>
              <a:t>Güneş Enerjili Tekne</a:t>
            </a:r>
          </a:p>
        </p:txBody>
      </p:sp>
      <p:pic>
        <p:nvPicPr>
          <p:cNvPr id="11" name="Resim 10">
            <a:extLst>
              <a:ext uri="{FF2B5EF4-FFF2-40B4-BE49-F238E27FC236}">
                <a16:creationId xmlns="" xmlns:a16="http://schemas.microsoft.com/office/drawing/2014/main" id="{02434CF6-C2B4-4E99-8FD4-F64EEC7A6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431" y="1369958"/>
            <a:ext cx="3139041" cy="2042791"/>
          </a:xfrm>
          <a:prstGeom prst="rect">
            <a:avLst/>
          </a:prstGeom>
        </p:spPr>
      </p:pic>
      <p:pic>
        <p:nvPicPr>
          <p:cNvPr id="18" name="Resim 17">
            <a:extLst>
              <a:ext uri="{FF2B5EF4-FFF2-40B4-BE49-F238E27FC236}">
                <a16:creationId xmlns="" xmlns:a16="http://schemas.microsoft.com/office/drawing/2014/main" id="{83BDA552-FBDB-46B0-AE93-62E22155B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398" y="1386209"/>
            <a:ext cx="2958132" cy="2026541"/>
          </a:xfrm>
          <a:prstGeom prst="rect">
            <a:avLst/>
          </a:prstGeom>
        </p:spPr>
      </p:pic>
      <p:pic>
        <p:nvPicPr>
          <p:cNvPr id="20" name="Resim 19">
            <a:extLst>
              <a:ext uri="{FF2B5EF4-FFF2-40B4-BE49-F238E27FC236}">
                <a16:creationId xmlns="" xmlns:a16="http://schemas.microsoft.com/office/drawing/2014/main" id="{3155FEE1-CB51-4C76-8BAE-2555C2A02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7612" y="1369958"/>
            <a:ext cx="3163028" cy="2108685"/>
          </a:xfrm>
          <a:prstGeom prst="rect">
            <a:avLst/>
          </a:prstGeom>
        </p:spPr>
      </p:pic>
      <p:pic>
        <p:nvPicPr>
          <p:cNvPr id="22" name="Resim 21">
            <a:extLst>
              <a:ext uri="{FF2B5EF4-FFF2-40B4-BE49-F238E27FC236}">
                <a16:creationId xmlns="" xmlns:a16="http://schemas.microsoft.com/office/drawing/2014/main" id="{CFA1FBFF-82F3-494D-9C20-7866EA210054}"/>
              </a:ext>
            </a:extLst>
          </p:cNvPr>
          <p:cNvPicPr>
            <a:picLocks noChangeAspect="1"/>
          </p:cNvPicPr>
          <p:nvPr/>
        </p:nvPicPr>
        <p:blipFill rotWithShape="1">
          <a:blip r:embed="rId6">
            <a:extLst>
              <a:ext uri="{28A0092B-C50C-407E-A947-70E740481C1C}">
                <a14:useLocalDpi xmlns:a14="http://schemas.microsoft.com/office/drawing/2010/main" val="0"/>
              </a:ext>
            </a:extLst>
          </a:blip>
          <a:srcRect l="16500" r="28562" b="26500"/>
          <a:stretch/>
        </p:blipFill>
        <p:spPr>
          <a:xfrm>
            <a:off x="1234372" y="3895266"/>
            <a:ext cx="2958132" cy="2026542"/>
          </a:xfrm>
          <a:prstGeom prst="rect">
            <a:avLst/>
          </a:prstGeom>
        </p:spPr>
      </p:pic>
      <p:pic>
        <p:nvPicPr>
          <p:cNvPr id="24" name="Resim 23">
            <a:extLst>
              <a:ext uri="{FF2B5EF4-FFF2-40B4-BE49-F238E27FC236}">
                <a16:creationId xmlns="" xmlns:a16="http://schemas.microsoft.com/office/drawing/2014/main" id="{64128A9C-E7E1-46B7-88C5-0C7EE446F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4277" y="3865155"/>
            <a:ext cx="3163028" cy="2108685"/>
          </a:xfrm>
          <a:prstGeom prst="rect">
            <a:avLst/>
          </a:prstGeom>
        </p:spPr>
      </p:pic>
      <p:pic>
        <p:nvPicPr>
          <p:cNvPr id="26" name="Resim 25">
            <a:extLst>
              <a:ext uri="{FF2B5EF4-FFF2-40B4-BE49-F238E27FC236}">
                <a16:creationId xmlns="" xmlns:a16="http://schemas.microsoft.com/office/drawing/2014/main" id="{33682779-6507-4CE9-81F8-B53C3713C4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4487" y="3865154"/>
            <a:ext cx="3163028" cy="2108685"/>
          </a:xfrm>
          <a:prstGeom prst="rect">
            <a:avLst/>
          </a:prstGeom>
        </p:spPr>
      </p:pic>
      <p:sp>
        <p:nvSpPr>
          <p:cNvPr id="29" name="Metin kutusu 28">
            <a:extLst>
              <a:ext uri="{FF2B5EF4-FFF2-40B4-BE49-F238E27FC236}">
                <a16:creationId xmlns="" xmlns:a16="http://schemas.microsoft.com/office/drawing/2014/main" id="{1526C17F-E28B-442B-A011-3245DFB1ECDD}"/>
              </a:ext>
            </a:extLst>
          </p:cNvPr>
          <p:cNvSpPr txBox="1"/>
          <p:nvPr/>
        </p:nvSpPr>
        <p:spPr>
          <a:xfrm>
            <a:off x="5430243" y="3438567"/>
            <a:ext cx="2001520" cy="307777"/>
          </a:xfrm>
          <a:prstGeom prst="rect">
            <a:avLst/>
          </a:prstGeom>
          <a:noFill/>
        </p:spPr>
        <p:txBody>
          <a:bodyPr wrap="square" rtlCol="0">
            <a:spAutoFit/>
          </a:bodyPr>
          <a:lstStyle/>
          <a:p>
            <a:r>
              <a:rPr lang="tr-TR" sz="1400" b="1" dirty="0"/>
              <a:t>Güneş Enerjili Araba</a:t>
            </a:r>
          </a:p>
        </p:txBody>
      </p:sp>
      <p:sp>
        <p:nvSpPr>
          <p:cNvPr id="30" name="Metin kutusu 29">
            <a:extLst>
              <a:ext uri="{FF2B5EF4-FFF2-40B4-BE49-F238E27FC236}">
                <a16:creationId xmlns="" xmlns:a16="http://schemas.microsoft.com/office/drawing/2014/main" id="{09CC1B68-73C9-46C0-B522-D533EA20E95F}"/>
              </a:ext>
            </a:extLst>
          </p:cNvPr>
          <p:cNvSpPr txBox="1"/>
          <p:nvPr/>
        </p:nvSpPr>
        <p:spPr>
          <a:xfrm>
            <a:off x="9255785" y="3438567"/>
            <a:ext cx="2001520" cy="307777"/>
          </a:xfrm>
          <a:prstGeom prst="rect">
            <a:avLst/>
          </a:prstGeom>
          <a:noFill/>
        </p:spPr>
        <p:txBody>
          <a:bodyPr wrap="square" rtlCol="0">
            <a:spAutoFit/>
          </a:bodyPr>
          <a:lstStyle/>
          <a:p>
            <a:r>
              <a:rPr lang="tr-TR" sz="1400" b="1" dirty="0"/>
              <a:t>Araba Şarj Ünitesi</a:t>
            </a:r>
          </a:p>
        </p:txBody>
      </p:sp>
      <p:sp>
        <p:nvSpPr>
          <p:cNvPr id="31" name="Metin kutusu 30">
            <a:extLst>
              <a:ext uri="{FF2B5EF4-FFF2-40B4-BE49-F238E27FC236}">
                <a16:creationId xmlns="" xmlns:a16="http://schemas.microsoft.com/office/drawing/2014/main" id="{5ECFCD5F-44D9-4B57-ADEF-C47067DF65C0}"/>
              </a:ext>
            </a:extLst>
          </p:cNvPr>
          <p:cNvSpPr txBox="1"/>
          <p:nvPr/>
        </p:nvSpPr>
        <p:spPr>
          <a:xfrm>
            <a:off x="1521551" y="5981218"/>
            <a:ext cx="2479826" cy="307777"/>
          </a:xfrm>
          <a:prstGeom prst="rect">
            <a:avLst/>
          </a:prstGeom>
          <a:noFill/>
        </p:spPr>
        <p:txBody>
          <a:bodyPr wrap="square" rtlCol="0">
            <a:spAutoFit/>
          </a:bodyPr>
          <a:lstStyle/>
          <a:p>
            <a:r>
              <a:rPr lang="tr-TR" sz="1400" b="1" dirty="0"/>
              <a:t>Su pompalama mekanizması</a:t>
            </a:r>
          </a:p>
        </p:txBody>
      </p:sp>
      <p:sp>
        <p:nvSpPr>
          <p:cNvPr id="32" name="Metin kutusu 31">
            <a:extLst>
              <a:ext uri="{FF2B5EF4-FFF2-40B4-BE49-F238E27FC236}">
                <a16:creationId xmlns="" xmlns:a16="http://schemas.microsoft.com/office/drawing/2014/main" id="{3E917F44-276F-417F-A321-E9F5D18F663C}"/>
              </a:ext>
            </a:extLst>
          </p:cNvPr>
          <p:cNvSpPr txBox="1"/>
          <p:nvPr/>
        </p:nvSpPr>
        <p:spPr>
          <a:xfrm>
            <a:off x="7093517" y="5966022"/>
            <a:ext cx="3163028" cy="307777"/>
          </a:xfrm>
          <a:prstGeom prst="rect">
            <a:avLst/>
          </a:prstGeom>
          <a:noFill/>
        </p:spPr>
        <p:txBody>
          <a:bodyPr wrap="square" rtlCol="0">
            <a:spAutoFit/>
          </a:bodyPr>
          <a:lstStyle/>
          <a:p>
            <a:r>
              <a:rPr lang="tr-TR" sz="1400" b="1" dirty="0"/>
              <a:t>Güneş Enerjili Kent Mobilyaları</a:t>
            </a:r>
          </a:p>
        </p:txBody>
      </p:sp>
    </p:spTree>
    <p:extLst>
      <p:ext uri="{BB962C8B-B14F-4D97-AF65-F5344CB8AC3E}">
        <p14:creationId xmlns:p14="http://schemas.microsoft.com/office/powerpoint/2010/main" val="2292928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F9964885-00AA-4FEB-8E39-7605848F9A35}"/>
              </a:ext>
            </a:extLst>
          </p:cNvPr>
          <p:cNvSpPr>
            <a:spLocks noGrp="1"/>
          </p:cNvSpPr>
          <p:nvPr>
            <p:ph idx="1"/>
          </p:nvPr>
        </p:nvSpPr>
        <p:spPr>
          <a:xfrm>
            <a:off x="1097280" y="2085974"/>
            <a:ext cx="4541520" cy="4038601"/>
          </a:xfrm>
        </p:spPr>
        <p:txBody>
          <a:bodyPr>
            <a:normAutofit fontScale="77500" lnSpcReduction="20000"/>
          </a:bodyPr>
          <a:lstStyle/>
          <a:p>
            <a:pPr marL="457200" lvl="1" indent="0">
              <a:lnSpc>
                <a:spcPct val="100000"/>
              </a:lnSpc>
              <a:buNone/>
            </a:pPr>
            <a:endParaRPr lang="tr-TR" sz="2800" dirty="0">
              <a:solidFill>
                <a:schemeClr val="accent2">
                  <a:lumMod val="50000"/>
                </a:schemeClr>
              </a:solidFill>
              <a:latin typeface="Rajdhani"/>
            </a:endParaRPr>
          </a:p>
          <a:p>
            <a:pPr marL="457200" lvl="1" indent="0">
              <a:lnSpc>
                <a:spcPct val="100000"/>
              </a:lnSpc>
              <a:buNone/>
            </a:pPr>
            <a:r>
              <a:rPr lang="tr-TR" sz="2800" dirty="0">
                <a:solidFill>
                  <a:schemeClr val="accent2">
                    <a:lumMod val="50000"/>
                  </a:schemeClr>
                </a:solidFill>
                <a:latin typeface="Rajdhani"/>
              </a:rPr>
              <a:t>O</a:t>
            </a:r>
            <a:r>
              <a:rPr lang="tr-TR" sz="2800" b="0" i="0" dirty="0">
                <a:solidFill>
                  <a:schemeClr val="accent2">
                    <a:lumMod val="50000"/>
                  </a:schemeClr>
                </a:solidFill>
                <a:effectLst/>
                <a:latin typeface="Rajdhani"/>
              </a:rPr>
              <a:t>rganik maddelerden çeşitli yollarla elde edilen enerji, </a:t>
            </a:r>
            <a:r>
              <a:rPr lang="tr-TR" sz="2800" b="0" i="0" dirty="0" err="1">
                <a:solidFill>
                  <a:schemeClr val="accent2">
                    <a:lumMod val="50000"/>
                  </a:schemeClr>
                </a:solidFill>
                <a:effectLst/>
                <a:latin typeface="Rajdhani"/>
              </a:rPr>
              <a:t>biyokütle</a:t>
            </a:r>
            <a:r>
              <a:rPr lang="tr-TR" sz="2800" b="0" i="0" dirty="0">
                <a:solidFill>
                  <a:schemeClr val="accent2">
                    <a:lumMod val="50000"/>
                  </a:schemeClr>
                </a:solidFill>
                <a:effectLst/>
                <a:latin typeface="Rajdhani"/>
              </a:rPr>
              <a:t> enerjisidir.</a:t>
            </a:r>
          </a:p>
          <a:p>
            <a:pPr marL="457200" lvl="1" indent="0">
              <a:lnSpc>
                <a:spcPct val="100000"/>
              </a:lnSpc>
              <a:buNone/>
            </a:pPr>
            <a:endParaRPr lang="tr-TR" sz="2800" dirty="0">
              <a:solidFill>
                <a:schemeClr val="accent2">
                  <a:lumMod val="50000"/>
                </a:schemeClr>
              </a:solidFill>
            </a:endParaRPr>
          </a:p>
          <a:p>
            <a:pPr marL="811213" lvl="1" indent="-354013">
              <a:lnSpc>
                <a:spcPct val="100000"/>
              </a:lnSpc>
              <a:buFont typeface="Wingdings" pitchFamily="2" charset="2"/>
              <a:buChar char="Ø"/>
            </a:pPr>
            <a:r>
              <a:rPr lang="tr-TR" sz="2800" dirty="0">
                <a:solidFill>
                  <a:schemeClr val="accent2">
                    <a:lumMod val="50000"/>
                  </a:schemeClr>
                </a:solidFill>
              </a:rPr>
              <a:t>Odun, bitki, hayvan artıkları, şehirsel ve endüstriyel atıkların değerlendirilmesiyle elde edilir.</a:t>
            </a:r>
            <a:br>
              <a:rPr lang="tr-TR" sz="2800" dirty="0">
                <a:solidFill>
                  <a:schemeClr val="accent2">
                    <a:lumMod val="50000"/>
                  </a:schemeClr>
                </a:solidFill>
              </a:rPr>
            </a:br>
            <a:endParaRPr lang="tr-TR" sz="2800" dirty="0">
              <a:solidFill>
                <a:schemeClr val="accent2">
                  <a:lumMod val="50000"/>
                </a:schemeClr>
              </a:solidFill>
            </a:endParaRPr>
          </a:p>
          <a:p>
            <a:pPr marL="811213" lvl="1" indent="-354013">
              <a:lnSpc>
                <a:spcPct val="100000"/>
              </a:lnSpc>
              <a:buFont typeface="Wingdings" pitchFamily="2" charset="2"/>
              <a:buChar char="Ø"/>
            </a:pPr>
            <a:r>
              <a:rPr lang="tr-TR" sz="2800" dirty="0">
                <a:solidFill>
                  <a:schemeClr val="accent2">
                    <a:lumMod val="50000"/>
                  </a:schemeClr>
                </a:solidFill>
              </a:rPr>
              <a:t>Çevre dostu bir enerji kaynağıdır.</a:t>
            </a:r>
            <a:br>
              <a:rPr lang="tr-TR" sz="2800" dirty="0">
                <a:solidFill>
                  <a:schemeClr val="accent2">
                    <a:lumMod val="50000"/>
                  </a:schemeClr>
                </a:solidFill>
              </a:rPr>
            </a:br>
            <a:endParaRPr lang="tr-TR" sz="2800" dirty="0">
              <a:solidFill>
                <a:schemeClr val="accent2">
                  <a:lumMod val="50000"/>
                </a:schemeClr>
              </a:solidFill>
            </a:endParaRPr>
          </a:p>
          <a:p>
            <a:pPr marL="811213" lvl="1" indent="-354013">
              <a:lnSpc>
                <a:spcPct val="100000"/>
              </a:lnSpc>
              <a:buFont typeface="Wingdings" pitchFamily="2" charset="2"/>
              <a:buChar char="Ø"/>
            </a:pPr>
            <a:r>
              <a:rPr lang="tr-TR" sz="2800" dirty="0" err="1">
                <a:solidFill>
                  <a:schemeClr val="accent2">
                    <a:lumMod val="50000"/>
                  </a:schemeClr>
                </a:solidFill>
              </a:rPr>
              <a:t>Biyokütleden</a:t>
            </a:r>
            <a:r>
              <a:rPr lang="tr-TR" sz="2800" dirty="0">
                <a:solidFill>
                  <a:schemeClr val="accent2">
                    <a:lumMod val="50000"/>
                  </a:schemeClr>
                </a:solidFill>
              </a:rPr>
              <a:t> elektrik ve </a:t>
            </a:r>
            <a:r>
              <a:rPr lang="tr-TR" sz="2800" dirty="0" err="1">
                <a:solidFill>
                  <a:schemeClr val="accent2">
                    <a:lumMod val="50000"/>
                  </a:schemeClr>
                </a:solidFill>
              </a:rPr>
              <a:t>biyodizel</a:t>
            </a:r>
            <a:r>
              <a:rPr lang="tr-TR" sz="2800" dirty="0">
                <a:solidFill>
                  <a:schemeClr val="accent2">
                    <a:lumMod val="50000"/>
                  </a:schemeClr>
                </a:solidFill>
              </a:rPr>
              <a:t> yakıt üretilmektedir.</a:t>
            </a:r>
          </a:p>
          <a:p>
            <a:pPr marL="811213" lvl="1" indent="-354013">
              <a:lnSpc>
                <a:spcPct val="100000"/>
              </a:lnSpc>
              <a:buFont typeface="Wingdings" pitchFamily="2" charset="2"/>
              <a:buChar char="Ø"/>
            </a:pPr>
            <a:endParaRPr lang="tr-TR" sz="2800" dirty="0">
              <a:solidFill>
                <a:schemeClr val="accent2">
                  <a:lumMod val="50000"/>
                </a:schemeClr>
              </a:solidFill>
            </a:endParaRPr>
          </a:p>
          <a:p>
            <a:pPr>
              <a:lnSpc>
                <a:spcPct val="100000"/>
              </a:lnSpc>
            </a:pPr>
            <a:endParaRPr lang="tr-TR" sz="2800" dirty="0">
              <a:solidFill>
                <a:schemeClr val="accent2">
                  <a:lumMod val="50000"/>
                </a:schemeClr>
              </a:solidFill>
            </a:endParaRPr>
          </a:p>
        </p:txBody>
      </p:sp>
      <p:pic>
        <p:nvPicPr>
          <p:cNvPr id="3076" name="Picture 4" descr="EMTA'DAN BİYOKÜTLE ATAĞI – Emta Energy">
            <a:extLst>
              <a:ext uri="{FF2B5EF4-FFF2-40B4-BE49-F238E27FC236}">
                <a16:creationId xmlns="" xmlns:a16="http://schemas.microsoft.com/office/drawing/2014/main" id="{A3265BB2-C4B5-4B9B-960A-DA627E4525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5500" y="2085974"/>
            <a:ext cx="5495925" cy="412194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 xmlns:a16="http://schemas.microsoft.com/office/drawing/2014/main" id="{9DCDE28C-FF47-49D0-B7AA-266E449425F0}"/>
              </a:ext>
            </a:extLst>
          </p:cNvPr>
          <p:cNvSpPr/>
          <p:nvPr/>
        </p:nvSpPr>
        <p:spPr>
          <a:xfrm>
            <a:off x="10467975" y="5638801"/>
            <a:ext cx="912495" cy="569118"/>
          </a:xfrm>
          <a:prstGeom prst="rect">
            <a:avLst/>
          </a:prstGeom>
          <a:solidFill>
            <a:srgbClr val="72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10667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9" name="Resim 8">
            <a:extLst>
              <a:ext uri="{FF2B5EF4-FFF2-40B4-BE49-F238E27FC236}">
                <a16:creationId xmlns="" xmlns:a16="http://schemas.microsoft.com/office/drawing/2014/main" id="{0606D767-9A6D-47E9-B674-41C46023161B}"/>
              </a:ext>
            </a:extLst>
          </p:cNvPr>
          <p:cNvPicPr>
            <a:picLocks noChangeAspect="1"/>
          </p:cNvPicPr>
          <p:nvPr/>
        </p:nvPicPr>
        <p:blipFill>
          <a:blip r:embed="rId2"/>
          <a:stretch>
            <a:fillRect/>
          </a:stretch>
        </p:blipFill>
        <p:spPr>
          <a:xfrm>
            <a:off x="7252438" y="2465467"/>
            <a:ext cx="4580258" cy="2957676"/>
          </a:xfrm>
          <a:prstGeom prst="rect">
            <a:avLst/>
          </a:prstGeom>
        </p:spPr>
      </p:pic>
      <p:pic>
        <p:nvPicPr>
          <p:cNvPr id="10" name="Resim 9">
            <a:extLst>
              <a:ext uri="{FF2B5EF4-FFF2-40B4-BE49-F238E27FC236}">
                <a16:creationId xmlns="" xmlns:a16="http://schemas.microsoft.com/office/drawing/2014/main" id="{61F65898-9771-4D51-832B-F25EB871A335}"/>
              </a:ext>
            </a:extLst>
          </p:cNvPr>
          <p:cNvPicPr>
            <a:picLocks noChangeAspect="1"/>
          </p:cNvPicPr>
          <p:nvPr/>
        </p:nvPicPr>
        <p:blipFill>
          <a:blip r:embed="rId3"/>
          <a:stretch>
            <a:fillRect/>
          </a:stretch>
        </p:blipFill>
        <p:spPr>
          <a:xfrm>
            <a:off x="583355" y="2000877"/>
            <a:ext cx="6521193" cy="3886856"/>
          </a:xfrm>
          <a:prstGeom prst="rect">
            <a:avLst/>
          </a:prstGeom>
        </p:spPr>
      </p:pic>
    </p:spTree>
    <p:extLst>
      <p:ext uri="{BB962C8B-B14F-4D97-AF65-F5344CB8AC3E}">
        <p14:creationId xmlns:p14="http://schemas.microsoft.com/office/powerpoint/2010/main" val="75355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7" name="Resim 6">
            <a:extLst>
              <a:ext uri="{FF2B5EF4-FFF2-40B4-BE49-F238E27FC236}">
                <a16:creationId xmlns="" xmlns:a16="http://schemas.microsoft.com/office/drawing/2014/main" id="{5B5177E3-5D60-4A8A-8DED-FD7988CE757A}"/>
              </a:ext>
            </a:extLst>
          </p:cNvPr>
          <p:cNvPicPr>
            <a:picLocks noChangeAspect="1"/>
          </p:cNvPicPr>
          <p:nvPr/>
        </p:nvPicPr>
        <p:blipFill>
          <a:blip r:embed="rId2"/>
          <a:stretch>
            <a:fillRect/>
          </a:stretch>
        </p:blipFill>
        <p:spPr>
          <a:xfrm>
            <a:off x="1155173" y="2041100"/>
            <a:ext cx="4366409" cy="3574750"/>
          </a:xfrm>
          <a:prstGeom prst="rect">
            <a:avLst/>
          </a:prstGeom>
        </p:spPr>
      </p:pic>
      <p:pic>
        <p:nvPicPr>
          <p:cNvPr id="13" name="Resim 12">
            <a:extLst>
              <a:ext uri="{FF2B5EF4-FFF2-40B4-BE49-F238E27FC236}">
                <a16:creationId xmlns="" xmlns:a16="http://schemas.microsoft.com/office/drawing/2014/main" id="{037E0612-CE2B-4582-ADAE-A622399D4660}"/>
              </a:ext>
            </a:extLst>
          </p:cNvPr>
          <p:cNvPicPr>
            <a:picLocks noChangeAspect="1"/>
          </p:cNvPicPr>
          <p:nvPr/>
        </p:nvPicPr>
        <p:blipFill rotWithShape="1">
          <a:blip r:embed="rId3"/>
          <a:srcRect l="10802" b="11361"/>
          <a:stretch/>
        </p:blipFill>
        <p:spPr>
          <a:xfrm>
            <a:off x="6670420" y="2566776"/>
            <a:ext cx="5165462" cy="3049074"/>
          </a:xfrm>
          <a:prstGeom prst="rect">
            <a:avLst/>
          </a:prstGeom>
        </p:spPr>
      </p:pic>
    </p:spTree>
    <p:extLst>
      <p:ext uri="{BB962C8B-B14F-4D97-AF65-F5344CB8AC3E}">
        <p14:creationId xmlns:p14="http://schemas.microsoft.com/office/powerpoint/2010/main" val="422627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4" name="Resim 3">
            <a:extLst>
              <a:ext uri="{FF2B5EF4-FFF2-40B4-BE49-F238E27FC236}">
                <a16:creationId xmlns="" xmlns:a16="http://schemas.microsoft.com/office/drawing/2014/main" id="{332082B0-0EF1-405B-9E2C-69CE4EAB5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260" y="1822099"/>
            <a:ext cx="6767480" cy="4302844"/>
          </a:xfrm>
          <a:prstGeom prst="rect">
            <a:avLst/>
          </a:prstGeom>
        </p:spPr>
      </p:pic>
    </p:spTree>
    <p:extLst>
      <p:ext uri="{BB962C8B-B14F-4D97-AF65-F5344CB8AC3E}">
        <p14:creationId xmlns:p14="http://schemas.microsoft.com/office/powerpoint/2010/main" val="3850290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4" name="Resim 3">
            <a:extLst>
              <a:ext uri="{FF2B5EF4-FFF2-40B4-BE49-F238E27FC236}">
                <a16:creationId xmlns="" xmlns:a16="http://schemas.microsoft.com/office/drawing/2014/main" id="{1DE9BB77-174B-4320-ACCB-BF4DF19DB6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879"/>
          <a:stretch/>
        </p:blipFill>
        <p:spPr>
          <a:xfrm>
            <a:off x="7269913" y="1829714"/>
            <a:ext cx="3147030" cy="1914741"/>
          </a:xfrm>
          <a:prstGeom prst="rect">
            <a:avLst/>
          </a:prstGeom>
        </p:spPr>
      </p:pic>
      <p:pic>
        <p:nvPicPr>
          <p:cNvPr id="6" name="Resim 5">
            <a:extLst>
              <a:ext uri="{FF2B5EF4-FFF2-40B4-BE49-F238E27FC236}">
                <a16:creationId xmlns="" xmlns:a16="http://schemas.microsoft.com/office/drawing/2014/main" id="{EC960A5E-F2E6-4D08-B092-FA4037D32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2491" y="1829715"/>
            <a:ext cx="2697004" cy="1914742"/>
          </a:xfrm>
          <a:prstGeom prst="rect">
            <a:avLst/>
          </a:prstGeom>
        </p:spPr>
      </p:pic>
      <p:pic>
        <p:nvPicPr>
          <p:cNvPr id="9" name="Resim 8">
            <a:extLst>
              <a:ext uri="{FF2B5EF4-FFF2-40B4-BE49-F238E27FC236}">
                <a16:creationId xmlns="" xmlns:a16="http://schemas.microsoft.com/office/drawing/2014/main" id="{CA7CC8FA-E684-47EA-87EB-2A0BFF515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829715"/>
            <a:ext cx="3597859" cy="2698394"/>
          </a:xfrm>
          <a:prstGeom prst="rect">
            <a:avLst/>
          </a:prstGeom>
        </p:spPr>
      </p:pic>
      <p:sp>
        <p:nvSpPr>
          <p:cNvPr id="10" name="Metin kutusu 9">
            <a:extLst>
              <a:ext uri="{FF2B5EF4-FFF2-40B4-BE49-F238E27FC236}">
                <a16:creationId xmlns="" xmlns:a16="http://schemas.microsoft.com/office/drawing/2014/main" id="{FDF1E1D1-A5D4-4576-A3C3-D514FE45046B}"/>
              </a:ext>
            </a:extLst>
          </p:cNvPr>
          <p:cNvSpPr txBox="1"/>
          <p:nvPr/>
        </p:nvSpPr>
        <p:spPr>
          <a:xfrm>
            <a:off x="987553" y="4620464"/>
            <a:ext cx="7073798" cy="923330"/>
          </a:xfrm>
          <a:prstGeom prst="rect">
            <a:avLst/>
          </a:prstGeom>
          <a:noFill/>
        </p:spPr>
        <p:txBody>
          <a:bodyPr wrap="square" rtlCol="0">
            <a:spAutoFit/>
          </a:bodyPr>
          <a:lstStyle/>
          <a:p>
            <a:r>
              <a:rPr lang="tr-TR" b="1" dirty="0" err="1"/>
              <a:t>Stirling</a:t>
            </a:r>
            <a:r>
              <a:rPr lang="tr-TR" b="1" dirty="0"/>
              <a:t> Motoru.</a:t>
            </a:r>
          </a:p>
          <a:p>
            <a:r>
              <a:rPr lang="tr-TR" dirty="0"/>
              <a:t>Isıtılacak olan enerji </a:t>
            </a:r>
            <a:r>
              <a:rPr lang="tr-TR" dirty="0" err="1"/>
              <a:t>biyokütle</a:t>
            </a:r>
            <a:r>
              <a:rPr lang="tr-TR" dirty="0"/>
              <a:t> enerjisi ile elde edilebilir. Bu şekilde kömür petrol gibi yakıtlara gerek kalmadan ısı ile çalışan bu motor çalıştırılabilir. </a:t>
            </a:r>
          </a:p>
        </p:txBody>
      </p:sp>
    </p:spTree>
    <p:extLst>
      <p:ext uri="{BB962C8B-B14F-4D97-AF65-F5344CB8AC3E}">
        <p14:creationId xmlns:p14="http://schemas.microsoft.com/office/powerpoint/2010/main" val="331231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a:xfrm>
            <a:off x="1066800" y="956116"/>
            <a:ext cx="10058400" cy="1243584"/>
          </a:xfrm>
        </p:spPr>
        <p:txBody>
          <a:bodyPr>
            <a:normAutofit fontScale="90000"/>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5" name="Resim 4">
            <a:extLst>
              <a:ext uri="{FF2B5EF4-FFF2-40B4-BE49-F238E27FC236}">
                <a16:creationId xmlns="" xmlns:a16="http://schemas.microsoft.com/office/drawing/2014/main" id="{3A963472-7019-4CA7-8DD3-8D56304D9CEC}"/>
              </a:ext>
            </a:extLst>
          </p:cNvPr>
          <p:cNvPicPr>
            <a:picLocks noChangeAspect="1"/>
          </p:cNvPicPr>
          <p:nvPr/>
        </p:nvPicPr>
        <p:blipFill rotWithShape="1">
          <a:blip r:embed="rId2">
            <a:extLst>
              <a:ext uri="{28A0092B-C50C-407E-A947-70E740481C1C}">
                <a14:useLocalDpi xmlns:a14="http://schemas.microsoft.com/office/drawing/2010/main" val="0"/>
              </a:ext>
            </a:extLst>
          </a:blip>
          <a:srcRect b="40484"/>
          <a:stretch/>
        </p:blipFill>
        <p:spPr>
          <a:xfrm>
            <a:off x="391987" y="2593122"/>
            <a:ext cx="4717681" cy="3480841"/>
          </a:xfrm>
          <a:prstGeom prst="rect">
            <a:avLst/>
          </a:prstGeom>
        </p:spPr>
      </p:pic>
      <p:pic>
        <p:nvPicPr>
          <p:cNvPr id="11" name="Resim 10">
            <a:extLst>
              <a:ext uri="{FF2B5EF4-FFF2-40B4-BE49-F238E27FC236}">
                <a16:creationId xmlns="" xmlns:a16="http://schemas.microsoft.com/office/drawing/2014/main" id="{C2461E4F-8F71-47F4-8E6F-7999EAA70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334" y="2439239"/>
            <a:ext cx="3506417" cy="1753209"/>
          </a:xfrm>
          <a:prstGeom prst="rect">
            <a:avLst/>
          </a:prstGeom>
        </p:spPr>
      </p:pic>
      <p:pic>
        <p:nvPicPr>
          <p:cNvPr id="12" name="Resim 11">
            <a:extLst>
              <a:ext uri="{FF2B5EF4-FFF2-40B4-BE49-F238E27FC236}">
                <a16:creationId xmlns="" xmlns:a16="http://schemas.microsoft.com/office/drawing/2014/main" id="{C586A89F-6E9E-4CFF-B164-CD279F475ECA}"/>
              </a:ext>
            </a:extLst>
          </p:cNvPr>
          <p:cNvPicPr>
            <a:picLocks noChangeAspect="1"/>
          </p:cNvPicPr>
          <p:nvPr/>
        </p:nvPicPr>
        <p:blipFill rotWithShape="1">
          <a:blip r:embed="rId2">
            <a:extLst>
              <a:ext uri="{28A0092B-C50C-407E-A947-70E740481C1C}">
                <a14:useLocalDpi xmlns:a14="http://schemas.microsoft.com/office/drawing/2010/main" val="0"/>
              </a:ext>
            </a:extLst>
          </a:blip>
          <a:srcRect t="60672"/>
          <a:stretch/>
        </p:blipFill>
        <p:spPr>
          <a:xfrm>
            <a:off x="7082334" y="4364382"/>
            <a:ext cx="3506417" cy="1709581"/>
          </a:xfrm>
          <a:prstGeom prst="rect">
            <a:avLst/>
          </a:prstGeom>
        </p:spPr>
      </p:pic>
      <p:sp>
        <p:nvSpPr>
          <p:cNvPr id="3" name="Metin kutusu 2">
            <a:extLst>
              <a:ext uri="{FF2B5EF4-FFF2-40B4-BE49-F238E27FC236}">
                <a16:creationId xmlns="" xmlns:a16="http://schemas.microsoft.com/office/drawing/2014/main" id="{23C7A7A3-6F05-4F95-88DE-F997394391D8}"/>
              </a:ext>
            </a:extLst>
          </p:cNvPr>
          <p:cNvSpPr txBox="1"/>
          <p:nvPr/>
        </p:nvSpPr>
        <p:spPr>
          <a:xfrm>
            <a:off x="1199693" y="1832587"/>
            <a:ext cx="8902598" cy="381900"/>
          </a:xfrm>
          <a:prstGeom prst="rect">
            <a:avLst/>
          </a:prstGeom>
          <a:noFill/>
        </p:spPr>
        <p:txBody>
          <a:bodyPr wrap="square" rtlCol="0">
            <a:spAutoFit/>
          </a:bodyPr>
          <a:lstStyle/>
          <a:p>
            <a:r>
              <a:rPr lang="tr-TR" dirty="0" err="1"/>
              <a:t>Akuaponik</a:t>
            </a:r>
            <a:r>
              <a:rPr lang="tr-TR" dirty="0"/>
              <a:t> Sistem-Topraksız Bitki Üretimi</a:t>
            </a:r>
          </a:p>
        </p:txBody>
      </p:sp>
    </p:spTree>
    <p:extLst>
      <p:ext uri="{BB962C8B-B14F-4D97-AF65-F5344CB8AC3E}">
        <p14:creationId xmlns:p14="http://schemas.microsoft.com/office/powerpoint/2010/main" val="1742873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a:xfrm>
            <a:off x="1097280" y="784037"/>
            <a:ext cx="10058400" cy="1450757"/>
          </a:xfrm>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4" name="Resim 3">
            <a:extLst>
              <a:ext uri="{FF2B5EF4-FFF2-40B4-BE49-F238E27FC236}">
                <a16:creationId xmlns="" xmlns:a16="http://schemas.microsoft.com/office/drawing/2014/main" id="{14CE1828-5ED8-413F-B742-85C60C18D5EA}"/>
              </a:ext>
            </a:extLst>
          </p:cNvPr>
          <p:cNvPicPr>
            <a:picLocks noChangeAspect="1"/>
          </p:cNvPicPr>
          <p:nvPr/>
        </p:nvPicPr>
        <p:blipFill rotWithShape="1">
          <a:blip r:embed="rId3"/>
          <a:srcRect l="10582" t="20800" r="10627" b="19360"/>
          <a:stretch/>
        </p:blipFill>
        <p:spPr>
          <a:xfrm>
            <a:off x="1233738" y="2590276"/>
            <a:ext cx="5389048" cy="2728570"/>
          </a:xfrm>
          <a:prstGeom prst="rect">
            <a:avLst/>
          </a:prstGeom>
        </p:spPr>
      </p:pic>
      <p:pic>
        <p:nvPicPr>
          <p:cNvPr id="7" name="Resim 6">
            <a:extLst>
              <a:ext uri="{FF2B5EF4-FFF2-40B4-BE49-F238E27FC236}">
                <a16:creationId xmlns="" xmlns:a16="http://schemas.microsoft.com/office/drawing/2014/main" id="{5753F1E4-C309-489A-A7EB-6BF017FE1D48}"/>
              </a:ext>
            </a:extLst>
          </p:cNvPr>
          <p:cNvPicPr>
            <a:picLocks noChangeAspect="1"/>
          </p:cNvPicPr>
          <p:nvPr/>
        </p:nvPicPr>
        <p:blipFill rotWithShape="1">
          <a:blip r:embed="rId4"/>
          <a:srcRect l="32910" t="12801" r="32530" b="11432"/>
          <a:stretch/>
        </p:blipFill>
        <p:spPr>
          <a:xfrm>
            <a:off x="7517588" y="2590276"/>
            <a:ext cx="2511552" cy="3670798"/>
          </a:xfrm>
          <a:prstGeom prst="rect">
            <a:avLst/>
          </a:prstGeom>
        </p:spPr>
      </p:pic>
      <p:sp>
        <p:nvSpPr>
          <p:cNvPr id="8" name="Metin kutusu 7">
            <a:extLst>
              <a:ext uri="{FF2B5EF4-FFF2-40B4-BE49-F238E27FC236}">
                <a16:creationId xmlns="" xmlns:a16="http://schemas.microsoft.com/office/drawing/2014/main" id="{0473ED78-DD75-4B33-9EB3-1101349ADA67}"/>
              </a:ext>
            </a:extLst>
          </p:cNvPr>
          <p:cNvSpPr txBox="1"/>
          <p:nvPr/>
        </p:nvSpPr>
        <p:spPr>
          <a:xfrm>
            <a:off x="1172824" y="5364475"/>
            <a:ext cx="5510876" cy="954107"/>
          </a:xfrm>
          <a:prstGeom prst="rect">
            <a:avLst/>
          </a:prstGeom>
          <a:noFill/>
        </p:spPr>
        <p:txBody>
          <a:bodyPr wrap="square" rtlCol="0">
            <a:spAutoFit/>
          </a:bodyPr>
          <a:lstStyle/>
          <a:p>
            <a:r>
              <a:rPr lang="tr-TR" sz="1400" dirty="0"/>
              <a:t>Burada dolaylı olarak enerji dönüşümü yok fakat meyve atığı bardak üretimi yapan bu makine sayesinde plastik üretimi yapılan bu ürünün enerjisinden tasarruf yapmış oluyor. Bunun yanı sıra plastik atığı da önlemiş oluyor.</a:t>
            </a:r>
          </a:p>
        </p:txBody>
      </p:sp>
      <p:sp>
        <p:nvSpPr>
          <p:cNvPr id="9" name="Metin kutusu 8">
            <a:extLst>
              <a:ext uri="{FF2B5EF4-FFF2-40B4-BE49-F238E27FC236}">
                <a16:creationId xmlns="" xmlns:a16="http://schemas.microsoft.com/office/drawing/2014/main" id="{5795A5EE-6F1C-4FF7-85C2-8192F5C6B0D6}"/>
              </a:ext>
            </a:extLst>
          </p:cNvPr>
          <p:cNvSpPr txBox="1"/>
          <p:nvPr/>
        </p:nvSpPr>
        <p:spPr>
          <a:xfrm>
            <a:off x="1172824" y="1865462"/>
            <a:ext cx="8751510" cy="369332"/>
          </a:xfrm>
          <a:prstGeom prst="rect">
            <a:avLst/>
          </a:prstGeom>
          <a:noFill/>
        </p:spPr>
        <p:txBody>
          <a:bodyPr wrap="square" rtlCol="0">
            <a:spAutoFit/>
          </a:bodyPr>
          <a:lstStyle/>
          <a:p>
            <a:r>
              <a:rPr lang="tr-TR" dirty="0"/>
              <a:t>Portakal Kabuklarından Bardak Üretimi Yapan Makina</a:t>
            </a:r>
          </a:p>
        </p:txBody>
      </p:sp>
    </p:spTree>
    <p:extLst>
      <p:ext uri="{BB962C8B-B14F-4D97-AF65-F5344CB8AC3E}">
        <p14:creationId xmlns:p14="http://schemas.microsoft.com/office/powerpoint/2010/main" val="269702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1619D21-7FE0-4AC5-AF77-F7E337AF3679}"/>
              </a:ext>
            </a:extLst>
          </p:cNvPr>
          <p:cNvSpPr>
            <a:spLocks noGrp="1"/>
          </p:cNvSpPr>
          <p:nvPr>
            <p:ph type="title"/>
          </p:nvPr>
        </p:nvSpPr>
        <p:spPr/>
        <p:txBody>
          <a:bodyPr/>
          <a:lstStyle/>
          <a:p>
            <a:r>
              <a:rPr lang="tr-TR" dirty="0">
                <a:solidFill>
                  <a:schemeClr val="accent2">
                    <a:lumMod val="50000"/>
                  </a:schemeClr>
                </a:solidFill>
              </a:rPr>
              <a:t>ENERJ</a:t>
            </a:r>
            <a:r>
              <a:rPr lang="tr-TR" dirty="0"/>
              <a:t>İ</a:t>
            </a:r>
          </a:p>
        </p:txBody>
      </p:sp>
      <p:sp>
        <p:nvSpPr>
          <p:cNvPr id="3" name="İçerik Yer Tutucusu 2">
            <a:extLst>
              <a:ext uri="{FF2B5EF4-FFF2-40B4-BE49-F238E27FC236}">
                <a16:creationId xmlns="" xmlns:a16="http://schemas.microsoft.com/office/drawing/2014/main" id="{BEE8CE9B-60FA-439A-8294-9B743DE5879A}"/>
              </a:ext>
            </a:extLst>
          </p:cNvPr>
          <p:cNvSpPr>
            <a:spLocks noGrp="1"/>
          </p:cNvSpPr>
          <p:nvPr>
            <p:ph idx="1"/>
          </p:nvPr>
        </p:nvSpPr>
        <p:spPr/>
        <p:txBody>
          <a:bodyPr>
            <a:normAutofit/>
          </a:bodyPr>
          <a:lstStyle/>
          <a:p>
            <a:pPr algn="just"/>
            <a:r>
              <a:rPr lang="tr-TR" sz="2800" b="0" i="0" dirty="0">
                <a:solidFill>
                  <a:schemeClr val="accent2">
                    <a:lumMod val="50000"/>
                  </a:schemeClr>
                </a:solidFill>
                <a:effectLst/>
                <a:latin typeface="Open Sans"/>
              </a:rPr>
              <a:t>Endüstrileşme ile baş gösteren buhar gücü gereksinimi dolayısıyla, kömür kullanımı büyük hızla artmıştır. Daha sonraları elektrik enerjisinin kullanılmaya başlanması ve içten yanmalı motorların kullanım alanının genişlemesi ile elektrik üretiminde kömür ve petrol, çok büyük hızla artmıştır. Fosil yakıtların kullanımı, çözümü çok zor sorunları da beraberinde getirmiştir. Bunlardan ilki, tükenen hammadde kaynaklarıdır.  İkincisi, sentetik olarak yapılanmalarının çok zor olmasıdır.</a:t>
            </a:r>
            <a:endParaRPr lang="tr-TR" sz="2800" dirty="0">
              <a:solidFill>
                <a:schemeClr val="accent2">
                  <a:lumMod val="50000"/>
                </a:schemeClr>
              </a:solidFill>
            </a:endParaRPr>
          </a:p>
        </p:txBody>
      </p:sp>
    </p:spTree>
    <p:extLst>
      <p:ext uri="{BB962C8B-B14F-4D97-AF65-F5344CB8AC3E}">
        <p14:creationId xmlns:p14="http://schemas.microsoft.com/office/powerpoint/2010/main" val="2319231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554D13A-B186-496B-97B9-A0B9A75A925A}"/>
              </a:ext>
            </a:extLst>
          </p:cNvPr>
          <p:cNvSpPr>
            <a:spLocks noGrp="1"/>
          </p:cNvSpPr>
          <p:nvPr>
            <p:ph type="title"/>
          </p:nvPr>
        </p:nvSpPr>
        <p:spPr/>
        <p:txBody>
          <a:bodyPr/>
          <a:lstStyle/>
          <a:p>
            <a:r>
              <a:rPr lang="tr-TR" sz="4800" b="1" dirty="0" err="1">
                <a:solidFill>
                  <a:schemeClr val="accent2">
                    <a:lumMod val="50000"/>
                  </a:schemeClr>
                </a:solidFill>
              </a:rPr>
              <a:t>Biyokütle</a:t>
            </a:r>
            <a:r>
              <a:rPr lang="tr-TR" sz="4800" b="1" dirty="0">
                <a:solidFill>
                  <a:schemeClr val="accent2">
                    <a:lumMod val="50000"/>
                  </a:schemeClr>
                </a:solidFill>
              </a:rPr>
              <a:t> Enerjisi ile yapılan projeler</a:t>
            </a:r>
            <a:br>
              <a:rPr lang="tr-TR" sz="4800" b="1" dirty="0">
                <a:solidFill>
                  <a:schemeClr val="accent2">
                    <a:lumMod val="50000"/>
                  </a:schemeClr>
                </a:solidFill>
              </a:rPr>
            </a:br>
            <a:endParaRPr lang="tr-TR" dirty="0">
              <a:solidFill>
                <a:schemeClr val="accent2">
                  <a:lumMod val="50000"/>
                </a:schemeClr>
              </a:solidFill>
            </a:endParaRPr>
          </a:p>
        </p:txBody>
      </p:sp>
      <p:pic>
        <p:nvPicPr>
          <p:cNvPr id="3" name="Resim 2">
            <a:extLst>
              <a:ext uri="{FF2B5EF4-FFF2-40B4-BE49-F238E27FC236}">
                <a16:creationId xmlns="" xmlns:a16="http://schemas.microsoft.com/office/drawing/2014/main" id="{E87599BC-16CC-43DF-9943-4B4D017F881B}"/>
              </a:ext>
            </a:extLst>
          </p:cNvPr>
          <p:cNvPicPr>
            <a:picLocks noChangeAspect="1"/>
          </p:cNvPicPr>
          <p:nvPr/>
        </p:nvPicPr>
        <p:blipFill>
          <a:blip r:embed="rId2"/>
          <a:stretch>
            <a:fillRect/>
          </a:stretch>
        </p:blipFill>
        <p:spPr>
          <a:xfrm>
            <a:off x="2630742" y="2117461"/>
            <a:ext cx="6447422" cy="3356439"/>
          </a:xfrm>
          <a:prstGeom prst="rect">
            <a:avLst/>
          </a:prstGeom>
        </p:spPr>
      </p:pic>
    </p:spTree>
    <p:extLst>
      <p:ext uri="{BB962C8B-B14F-4D97-AF65-F5344CB8AC3E}">
        <p14:creationId xmlns:p14="http://schemas.microsoft.com/office/powerpoint/2010/main" val="118113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916FE4C8-A17D-42CB-B64B-87DA8B3AB410}"/>
              </a:ext>
            </a:extLst>
          </p:cNvPr>
          <p:cNvSpPr>
            <a:spLocks noGrp="1"/>
          </p:cNvSpPr>
          <p:nvPr>
            <p:ph idx="1"/>
          </p:nvPr>
        </p:nvSpPr>
        <p:spPr>
          <a:xfrm>
            <a:off x="1097280" y="1845734"/>
            <a:ext cx="5208422" cy="4023360"/>
          </a:xfrm>
        </p:spPr>
        <p:txBody>
          <a:bodyPr>
            <a:noAutofit/>
          </a:bodyPr>
          <a:lstStyle/>
          <a:p>
            <a:pPr marL="457200" lvl="1" indent="0">
              <a:lnSpc>
                <a:spcPct val="100000"/>
              </a:lnSpc>
              <a:buNone/>
            </a:pPr>
            <a:r>
              <a:rPr lang="tr-TR" sz="1600" b="0" i="0" dirty="0">
                <a:solidFill>
                  <a:schemeClr val="accent3">
                    <a:lumMod val="50000"/>
                  </a:schemeClr>
                </a:solidFill>
                <a:effectLst/>
                <a:latin typeface="Roboto"/>
              </a:rPr>
              <a:t>Bir hava kütlesi mevcut durumundan daha fazla ısınırsa atmosferin yukarısına doğru yükselir ve bu hava kütlesinin yükselmesiyle boşalan yere, aynı hacimdeki soğuk hava kütlesi yerleşir. </a:t>
            </a:r>
          </a:p>
          <a:p>
            <a:pPr marL="457200" lvl="1" indent="0">
              <a:lnSpc>
                <a:spcPct val="100000"/>
              </a:lnSpc>
              <a:buNone/>
            </a:pPr>
            <a:endParaRPr lang="tr-TR" sz="1600" dirty="0">
              <a:solidFill>
                <a:schemeClr val="accent3">
                  <a:lumMod val="50000"/>
                </a:schemeClr>
              </a:solidFill>
              <a:latin typeface="Roboto"/>
            </a:endParaRPr>
          </a:p>
          <a:p>
            <a:pPr marL="457200" lvl="1" indent="0">
              <a:lnSpc>
                <a:spcPct val="100000"/>
              </a:lnSpc>
              <a:buNone/>
            </a:pPr>
            <a:r>
              <a:rPr lang="tr-TR" sz="1600" b="0" i="0" dirty="0">
                <a:solidFill>
                  <a:schemeClr val="accent3">
                    <a:lumMod val="50000"/>
                  </a:schemeClr>
                </a:solidFill>
                <a:effectLst/>
                <a:latin typeface="Roboto"/>
              </a:rPr>
              <a:t>Bu hava kütlelerinin yer değiştirmesine rüzgar adı verilmektedir. </a:t>
            </a:r>
          </a:p>
          <a:p>
            <a:pPr marL="457200" lvl="1" indent="0">
              <a:lnSpc>
                <a:spcPct val="100000"/>
              </a:lnSpc>
              <a:buNone/>
            </a:pPr>
            <a:endParaRPr lang="tr-TR" sz="1600" dirty="0">
              <a:solidFill>
                <a:srgbClr val="000000"/>
              </a:solidFill>
              <a:latin typeface="Roboto"/>
            </a:endParaRPr>
          </a:p>
          <a:p>
            <a:pPr>
              <a:lnSpc>
                <a:spcPct val="100000"/>
              </a:lnSpc>
            </a:pPr>
            <a:endParaRPr lang="tr-TR" sz="1600" dirty="0">
              <a:solidFill>
                <a:schemeClr val="accent2">
                  <a:lumMod val="50000"/>
                </a:schemeClr>
              </a:solidFill>
            </a:endParaRPr>
          </a:p>
        </p:txBody>
      </p:sp>
      <p:pic>
        <p:nvPicPr>
          <p:cNvPr id="4" name="Resim 3">
            <a:extLst>
              <a:ext uri="{FF2B5EF4-FFF2-40B4-BE49-F238E27FC236}">
                <a16:creationId xmlns="" xmlns:a16="http://schemas.microsoft.com/office/drawing/2014/main" id="{1FD0F30E-14FE-44C7-83CD-B055B15FE67D}"/>
              </a:ext>
            </a:extLst>
          </p:cNvPr>
          <p:cNvPicPr>
            <a:picLocks noChangeAspect="1"/>
          </p:cNvPicPr>
          <p:nvPr/>
        </p:nvPicPr>
        <p:blipFill>
          <a:blip r:embed="rId3"/>
          <a:stretch>
            <a:fillRect/>
          </a:stretch>
        </p:blipFill>
        <p:spPr>
          <a:xfrm>
            <a:off x="6677710" y="1845734"/>
            <a:ext cx="5350781" cy="3743079"/>
          </a:xfrm>
          <a:prstGeom prst="rect">
            <a:avLst/>
          </a:prstGeom>
        </p:spPr>
      </p:pic>
    </p:spTree>
    <p:extLst>
      <p:ext uri="{BB962C8B-B14F-4D97-AF65-F5344CB8AC3E}">
        <p14:creationId xmlns:p14="http://schemas.microsoft.com/office/powerpoint/2010/main" val="910405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916FE4C8-A17D-42CB-B64B-87DA8B3AB410}"/>
              </a:ext>
            </a:extLst>
          </p:cNvPr>
          <p:cNvSpPr>
            <a:spLocks noGrp="1"/>
          </p:cNvSpPr>
          <p:nvPr>
            <p:ph idx="1"/>
          </p:nvPr>
        </p:nvSpPr>
        <p:spPr>
          <a:xfrm>
            <a:off x="1097280" y="1845734"/>
            <a:ext cx="9912096" cy="751162"/>
          </a:xfrm>
        </p:spPr>
        <p:txBody>
          <a:bodyPr>
            <a:noAutofit/>
          </a:bodyPr>
          <a:lstStyle/>
          <a:p>
            <a:pPr marL="457200" lvl="1" indent="0">
              <a:lnSpc>
                <a:spcPct val="100000"/>
              </a:lnSpc>
              <a:buNone/>
            </a:pPr>
            <a:r>
              <a:rPr lang="tr-TR" sz="1600" b="0" i="0" dirty="0">
                <a:solidFill>
                  <a:schemeClr val="accent3">
                    <a:lumMod val="50000"/>
                  </a:schemeClr>
                </a:solidFill>
                <a:effectLst/>
                <a:latin typeface="Roboto"/>
              </a:rPr>
              <a:t>Rüzgâr enerjisi ise rüzgârı oluşturan hava akımının sahip olduğu hareket enerjisidir. Rüzgar enerjisinin kaynağı güneştir. Güneş enerjisinin %1-2’lik kısmı rüzgar enerjisine dönüşür.</a:t>
            </a:r>
          </a:p>
          <a:p>
            <a:pPr>
              <a:lnSpc>
                <a:spcPct val="100000"/>
              </a:lnSpc>
            </a:pPr>
            <a:endParaRPr lang="tr-TR" sz="1600" dirty="0">
              <a:solidFill>
                <a:schemeClr val="accent2">
                  <a:lumMod val="50000"/>
                </a:schemeClr>
              </a:solidFill>
            </a:endParaRPr>
          </a:p>
        </p:txBody>
      </p:sp>
      <p:pic>
        <p:nvPicPr>
          <p:cNvPr id="5" name="Resim 4">
            <a:extLst>
              <a:ext uri="{FF2B5EF4-FFF2-40B4-BE49-F238E27FC236}">
                <a16:creationId xmlns="" xmlns:a16="http://schemas.microsoft.com/office/drawing/2014/main" id="{CE17CC76-5095-48D4-B358-D9BD7D6A3898}"/>
              </a:ext>
            </a:extLst>
          </p:cNvPr>
          <p:cNvPicPr>
            <a:picLocks noChangeAspect="1"/>
          </p:cNvPicPr>
          <p:nvPr/>
        </p:nvPicPr>
        <p:blipFill>
          <a:blip r:embed="rId3"/>
          <a:stretch>
            <a:fillRect/>
          </a:stretch>
        </p:blipFill>
        <p:spPr>
          <a:xfrm>
            <a:off x="2497607" y="2651380"/>
            <a:ext cx="7372350" cy="3219450"/>
          </a:xfrm>
          <a:prstGeom prst="rect">
            <a:avLst/>
          </a:prstGeom>
        </p:spPr>
      </p:pic>
      <p:sp>
        <p:nvSpPr>
          <p:cNvPr id="6" name="Metin kutusu 5">
            <a:extLst>
              <a:ext uri="{FF2B5EF4-FFF2-40B4-BE49-F238E27FC236}">
                <a16:creationId xmlns="" xmlns:a16="http://schemas.microsoft.com/office/drawing/2014/main" id="{63A2B70A-9B8E-4CA1-A29E-883C7BAD62AC}"/>
              </a:ext>
            </a:extLst>
          </p:cNvPr>
          <p:cNvSpPr txBox="1"/>
          <p:nvPr/>
        </p:nvSpPr>
        <p:spPr>
          <a:xfrm>
            <a:off x="2750516" y="5870830"/>
            <a:ext cx="7372350" cy="369332"/>
          </a:xfrm>
          <a:prstGeom prst="rect">
            <a:avLst/>
          </a:prstGeom>
          <a:noFill/>
        </p:spPr>
        <p:txBody>
          <a:bodyPr wrap="square" rtlCol="0">
            <a:spAutoFit/>
          </a:bodyPr>
          <a:lstStyle/>
          <a:p>
            <a:r>
              <a:rPr lang="tr-TR" dirty="0">
                <a:solidFill>
                  <a:schemeClr val="accent3">
                    <a:lumMod val="50000"/>
                  </a:schemeClr>
                </a:solidFill>
              </a:rPr>
              <a:t>2019 verilerine göre Avrupa’da en çok rüzgar enerjisi kullanan ilk 10 ülke</a:t>
            </a:r>
          </a:p>
        </p:txBody>
      </p:sp>
    </p:spTree>
    <p:extLst>
      <p:ext uri="{BB962C8B-B14F-4D97-AF65-F5344CB8AC3E}">
        <p14:creationId xmlns:p14="http://schemas.microsoft.com/office/powerpoint/2010/main" val="1578203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916FE4C8-A17D-42CB-B64B-87DA8B3AB410}"/>
              </a:ext>
            </a:extLst>
          </p:cNvPr>
          <p:cNvSpPr>
            <a:spLocks noGrp="1"/>
          </p:cNvSpPr>
          <p:nvPr>
            <p:ph idx="1"/>
          </p:nvPr>
        </p:nvSpPr>
        <p:spPr>
          <a:xfrm>
            <a:off x="1097280" y="1845734"/>
            <a:ext cx="5559552" cy="4023360"/>
          </a:xfrm>
        </p:spPr>
        <p:txBody>
          <a:bodyPr>
            <a:noAutofit/>
          </a:bodyPr>
          <a:lstStyle/>
          <a:p>
            <a:pPr marL="811213" lvl="1" indent="-354013">
              <a:lnSpc>
                <a:spcPct val="100000"/>
              </a:lnSpc>
              <a:buFont typeface="Wingdings" pitchFamily="2" charset="2"/>
              <a:buChar char="Ø"/>
            </a:pPr>
            <a:r>
              <a:rPr lang="tr-TR" sz="2500" dirty="0">
                <a:solidFill>
                  <a:schemeClr val="accent2">
                    <a:lumMod val="50000"/>
                  </a:schemeClr>
                </a:solidFill>
              </a:rPr>
              <a:t>Elektrik üretiminde, </a:t>
            </a:r>
            <a:br>
              <a:rPr lang="tr-TR" sz="2500" dirty="0">
                <a:solidFill>
                  <a:schemeClr val="accent2">
                    <a:lumMod val="50000"/>
                  </a:schemeClr>
                </a:solidFill>
              </a:rPr>
            </a:br>
            <a:endParaRPr lang="tr-TR" sz="2500" dirty="0">
              <a:solidFill>
                <a:schemeClr val="accent2">
                  <a:lumMod val="50000"/>
                </a:schemeClr>
              </a:solidFill>
            </a:endParaRPr>
          </a:p>
          <a:p>
            <a:pPr marL="811213" lvl="1" indent="-354013">
              <a:lnSpc>
                <a:spcPct val="100000"/>
              </a:lnSpc>
              <a:buFont typeface="Wingdings" pitchFamily="2" charset="2"/>
              <a:buChar char="Ø"/>
            </a:pPr>
            <a:r>
              <a:rPr lang="tr-TR" sz="2500" dirty="0">
                <a:solidFill>
                  <a:schemeClr val="accent2">
                    <a:lumMod val="50000"/>
                  </a:schemeClr>
                </a:solidFill>
              </a:rPr>
              <a:t>pilleri şarj etmede,</a:t>
            </a:r>
            <a:br>
              <a:rPr lang="tr-TR" sz="2500" dirty="0">
                <a:solidFill>
                  <a:schemeClr val="accent2">
                    <a:lumMod val="50000"/>
                  </a:schemeClr>
                </a:solidFill>
              </a:rPr>
            </a:br>
            <a:r>
              <a:rPr lang="tr-TR" sz="2500" dirty="0">
                <a:solidFill>
                  <a:schemeClr val="accent2">
                    <a:lumMod val="50000"/>
                  </a:schemeClr>
                </a:solidFill>
              </a:rPr>
              <a:t> </a:t>
            </a:r>
          </a:p>
          <a:p>
            <a:pPr marL="811213" lvl="1" indent="-354013">
              <a:lnSpc>
                <a:spcPct val="100000"/>
              </a:lnSpc>
              <a:buFont typeface="Wingdings" pitchFamily="2" charset="2"/>
              <a:buChar char="Ø"/>
            </a:pPr>
            <a:r>
              <a:rPr lang="tr-TR" sz="2500" dirty="0">
                <a:solidFill>
                  <a:schemeClr val="accent2">
                    <a:lumMod val="50000"/>
                  </a:schemeClr>
                </a:solidFill>
              </a:rPr>
              <a:t>su depolama ve pompalamada, </a:t>
            </a:r>
            <a:br>
              <a:rPr lang="tr-TR" sz="2500" dirty="0">
                <a:solidFill>
                  <a:schemeClr val="accent2">
                    <a:lumMod val="50000"/>
                  </a:schemeClr>
                </a:solidFill>
              </a:rPr>
            </a:br>
            <a:endParaRPr lang="tr-TR" sz="2500" dirty="0">
              <a:solidFill>
                <a:schemeClr val="accent2">
                  <a:lumMod val="50000"/>
                </a:schemeClr>
              </a:solidFill>
            </a:endParaRPr>
          </a:p>
          <a:p>
            <a:pPr marL="811213" lvl="1" indent="-354013">
              <a:lnSpc>
                <a:spcPct val="100000"/>
              </a:lnSpc>
              <a:buFont typeface="Wingdings" pitchFamily="2" charset="2"/>
              <a:buChar char="Ø"/>
            </a:pPr>
            <a:r>
              <a:rPr lang="tr-TR" sz="2500" dirty="0">
                <a:solidFill>
                  <a:schemeClr val="accent2">
                    <a:lumMod val="50000"/>
                  </a:schemeClr>
                </a:solidFill>
              </a:rPr>
              <a:t>taşımacılıkta, </a:t>
            </a:r>
            <a:br>
              <a:rPr lang="tr-TR" sz="2500" dirty="0">
                <a:solidFill>
                  <a:schemeClr val="accent2">
                    <a:lumMod val="50000"/>
                  </a:schemeClr>
                </a:solidFill>
              </a:rPr>
            </a:br>
            <a:endParaRPr lang="tr-TR" sz="2500" dirty="0">
              <a:solidFill>
                <a:schemeClr val="accent2">
                  <a:lumMod val="50000"/>
                </a:schemeClr>
              </a:solidFill>
            </a:endParaRPr>
          </a:p>
          <a:p>
            <a:pPr marL="811213" lvl="1" indent="-354013">
              <a:lnSpc>
                <a:spcPct val="100000"/>
              </a:lnSpc>
              <a:buFont typeface="Wingdings" pitchFamily="2" charset="2"/>
              <a:buChar char="Ø"/>
            </a:pPr>
            <a:r>
              <a:rPr lang="tr-TR" sz="2500" dirty="0">
                <a:solidFill>
                  <a:schemeClr val="accent2">
                    <a:lumMod val="50000"/>
                  </a:schemeClr>
                </a:solidFill>
              </a:rPr>
              <a:t>tahılların öğütülmesinde ve soğutmada kullanılır.</a:t>
            </a:r>
          </a:p>
          <a:p>
            <a:pPr>
              <a:lnSpc>
                <a:spcPct val="100000"/>
              </a:lnSpc>
            </a:pPr>
            <a:endParaRPr lang="tr-TR" sz="2500" dirty="0">
              <a:solidFill>
                <a:schemeClr val="accent2">
                  <a:lumMod val="50000"/>
                </a:schemeClr>
              </a:solidFill>
            </a:endParaRPr>
          </a:p>
        </p:txBody>
      </p:sp>
      <p:pic>
        <p:nvPicPr>
          <p:cNvPr id="4" name="Resim 3">
            <a:extLst>
              <a:ext uri="{FF2B5EF4-FFF2-40B4-BE49-F238E27FC236}">
                <a16:creationId xmlns="" xmlns:a16="http://schemas.microsoft.com/office/drawing/2014/main" id="{DD2C7B13-00A8-4001-81DC-232B94EDD70B}"/>
              </a:ext>
            </a:extLst>
          </p:cNvPr>
          <p:cNvPicPr>
            <a:picLocks noChangeAspect="1"/>
          </p:cNvPicPr>
          <p:nvPr/>
        </p:nvPicPr>
        <p:blipFill rotWithShape="1">
          <a:blip r:embed="rId3"/>
          <a:srcRect r="28337"/>
          <a:stretch/>
        </p:blipFill>
        <p:spPr>
          <a:xfrm>
            <a:off x="6305627" y="2148628"/>
            <a:ext cx="5069510" cy="3720466"/>
          </a:xfrm>
          <a:prstGeom prst="rect">
            <a:avLst/>
          </a:prstGeom>
        </p:spPr>
      </p:pic>
    </p:spTree>
    <p:extLst>
      <p:ext uri="{BB962C8B-B14F-4D97-AF65-F5344CB8AC3E}">
        <p14:creationId xmlns:p14="http://schemas.microsoft.com/office/powerpoint/2010/main" val="2781687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916FE4C8-A17D-42CB-B64B-87DA8B3AB410}"/>
              </a:ext>
            </a:extLst>
          </p:cNvPr>
          <p:cNvSpPr>
            <a:spLocks noGrp="1"/>
          </p:cNvSpPr>
          <p:nvPr>
            <p:ph idx="1"/>
          </p:nvPr>
        </p:nvSpPr>
        <p:spPr>
          <a:xfrm>
            <a:off x="1097280" y="1845734"/>
            <a:ext cx="5874106" cy="4023360"/>
          </a:xfrm>
        </p:spPr>
        <p:txBody>
          <a:bodyPr>
            <a:noAutofit/>
          </a:bodyPr>
          <a:lstStyle/>
          <a:p>
            <a:pPr>
              <a:lnSpc>
                <a:spcPct val="100000"/>
              </a:lnSpc>
            </a:pPr>
            <a:r>
              <a:rPr lang="tr-TR" sz="1800" dirty="0">
                <a:solidFill>
                  <a:schemeClr val="accent2">
                    <a:lumMod val="50000"/>
                  </a:schemeClr>
                </a:solidFill>
              </a:rPr>
              <a:t>Yel Değirmenleri: </a:t>
            </a:r>
            <a:r>
              <a:rPr lang="tr-TR" sz="1800" b="0" i="0" dirty="0">
                <a:solidFill>
                  <a:schemeClr val="accent3">
                    <a:lumMod val="50000"/>
                  </a:schemeClr>
                </a:solidFill>
                <a:effectLst/>
                <a:latin typeface="Heebo"/>
              </a:rPr>
              <a:t>Yel değirmenleri medeniyet için en eski ve en hayati makinelerden bazıları ve genellikle su pompalamak veya tahıl öğütmek için kullanılmaktaydı.</a:t>
            </a:r>
            <a:endParaRPr lang="tr-TR" sz="1000" dirty="0">
              <a:solidFill>
                <a:schemeClr val="accent2">
                  <a:lumMod val="50000"/>
                </a:schemeClr>
              </a:solidFill>
            </a:endParaRPr>
          </a:p>
        </p:txBody>
      </p:sp>
      <p:pic>
        <p:nvPicPr>
          <p:cNvPr id="5" name="Resim 4">
            <a:extLst>
              <a:ext uri="{FF2B5EF4-FFF2-40B4-BE49-F238E27FC236}">
                <a16:creationId xmlns="" xmlns:a16="http://schemas.microsoft.com/office/drawing/2014/main" id="{858690E5-05A9-4529-91DC-69650BB143DA}"/>
              </a:ext>
            </a:extLst>
          </p:cNvPr>
          <p:cNvPicPr>
            <a:picLocks noChangeAspect="1"/>
          </p:cNvPicPr>
          <p:nvPr/>
        </p:nvPicPr>
        <p:blipFill>
          <a:blip r:embed="rId3"/>
          <a:stretch>
            <a:fillRect/>
          </a:stretch>
        </p:blipFill>
        <p:spPr>
          <a:xfrm>
            <a:off x="8158613" y="2059227"/>
            <a:ext cx="2814187" cy="3960968"/>
          </a:xfrm>
          <a:prstGeom prst="rect">
            <a:avLst/>
          </a:prstGeom>
        </p:spPr>
      </p:pic>
    </p:spTree>
    <p:extLst>
      <p:ext uri="{BB962C8B-B14F-4D97-AF65-F5344CB8AC3E}">
        <p14:creationId xmlns:p14="http://schemas.microsoft.com/office/powerpoint/2010/main" val="1128047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916FE4C8-A17D-42CB-B64B-87DA8B3AB410}"/>
              </a:ext>
            </a:extLst>
          </p:cNvPr>
          <p:cNvSpPr>
            <a:spLocks noGrp="1"/>
          </p:cNvSpPr>
          <p:nvPr>
            <p:ph idx="1"/>
          </p:nvPr>
        </p:nvSpPr>
        <p:spPr>
          <a:xfrm>
            <a:off x="1097280" y="1845734"/>
            <a:ext cx="5815584" cy="4023360"/>
          </a:xfrm>
        </p:spPr>
        <p:txBody>
          <a:bodyPr>
            <a:noAutofit/>
          </a:bodyPr>
          <a:lstStyle/>
          <a:p>
            <a:pPr>
              <a:lnSpc>
                <a:spcPct val="100000"/>
              </a:lnSpc>
            </a:pPr>
            <a:r>
              <a:rPr lang="tr-TR" dirty="0">
                <a:solidFill>
                  <a:schemeClr val="accent2">
                    <a:lumMod val="50000"/>
                  </a:schemeClr>
                </a:solidFill>
              </a:rPr>
              <a:t>Rüzgar Türbini : Rüzgar türbinlerinin içinde, genellikle doğrudan dönen bir kanat çubuğuna bağlı olan jeneratörler vardır. Jeneratör döndürülerek pilleri şarj etmek, şebekeyi beslemek veya elektronik cihazları doğrudan çalıştırmak için kullanılabilecek bir enerji akımı üretilir. </a:t>
            </a:r>
          </a:p>
          <a:p>
            <a:pPr>
              <a:lnSpc>
                <a:spcPct val="100000"/>
              </a:lnSpc>
            </a:pPr>
            <a:endParaRPr lang="tr-TR" sz="1000" dirty="0">
              <a:solidFill>
                <a:schemeClr val="accent2">
                  <a:lumMod val="50000"/>
                </a:schemeClr>
              </a:solidFill>
            </a:endParaRPr>
          </a:p>
        </p:txBody>
      </p:sp>
      <p:pic>
        <p:nvPicPr>
          <p:cNvPr id="6" name="Resim 5">
            <a:extLst>
              <a:ext uri="{FF2B5EF4-FFF2-40B4-BE49-F238E27FC236}">
                <a16:creationId xmlns="" xmlns:a16="http://schemas.microsoft.com/office/drawing/2014/main" id="{25726952-C7DC-45AF-8816-AC6BD3446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864" y="2036804"/>
            <a:ext cx="5024120" cy="3351806"/>
          </a:xfrm>
          <a:prstGeom prst="rect">
            <a:avLst/>
          </a:prstGeom>
        </p:spPr>
      </p:pic>
    </p:spTree>
    <p:extLst>
      <p:ext uri="{BB962C8B-B14F-4D97-AF65-F5344CB8AC3E}">
        <p14:creationId xmlns:p14="http://schemas.microsoft.com/office/powerpoint/2010/main" val="2287199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 ile  yapılan projeler</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pic>
        <p:nvPicPr>
          <p:cNvPr id="7" name="İçerik Yer Tutucusu 6">
            <a:extLst>
              <a:ext uri="{FF2B5EF4-FFF2-40B4-BE49-F238E27FC236}">
                <a16:creationId xmlns="" xmlns:a16="http://schemas.microsoft.com/office/drawing/2014/main" id="{A3CAF5F2-3A8E-4B7A-8956-C53D033FC9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0845" y="1828140"/>
            <a:ext cx="3316093" cy="2487070"/>
          </a:xfrm>
        </p:spPr>
      </p:pic>
      <p:pic>
        <p:nvPicPr>
          <p:cNvPr id="11" name="Resim 10">
            <a:extLst>
              <a:ext uri="{FF2B5EF4-FFF2-40B4-BE49-F238E27FC236}">
                <a16:creationId xmlns="" xmlns:a16="http://schemas.microsoft.com/office/drawing/2014/main" id="{1782C5D3-8F3C-4BD9-A1E9-C63A7A674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090" y="1828140"/>
            <a:ext cx="3316093" cy="2487069"/>
          </a:xfrm>
          <a:prstGeom prst="rect">
            <a:avLst/>
          </a:prstGeom>
        </p:spPr>
      </p:pic>
      <p:pic>
        <p:nvPicPr>
          <p:cNvPr id="5" name="Resim 4">
            <a:extLst>
              <a:ext uri="{FF2B5EF4-FFF2-40B4-BE49-F238E27FC236}">
                <a16:creationId xmlns="" xmlns:a16="http://schemas.microsoft.com/office/drawing/2014/main" id="{A713FA99-F6B5-4411-BB38-7A3FD4397BBA}"/>
              </a:ext>
            </a:extLst>
          </p:cNvPr>
          <p:cNvPicPr>
            <a:picLocks noChangeAspect="1"/>
          </p:cNvPicPr>
          <p:nvPr/>
        </p:nvPicPr>
        <p:blipFill rotWithShape="1">
          <a:blip r:embed="rId5"/>
          <a:srcRect l="10439" t="19094" r="10628" b="18613"/>
          <a:stretch/>
        </p:blipFill>
        <p:spPr>
          <a:xfrm>
            <a:off x="4215926" y="2001118"/>
            <a:ext cx="3694176" cy="1943603"/>
          </a:xfrm>
          <a:prstGeom prst="rect">
            <a:avLst/>
          </a:prstGeom>
        </p:spPr>
      </p:pic>
      <p:sp>
        <p:nvSpPr>
          <p:cNvPr id="3" name="Metin kutusu 2">
            <a:extLst>
              <a:ext uri="{FF2B5EF4-FFF2-40B4-BE49-F238E27FC236}">
                <a16:creationId xmlns="" xmlns:a16="http://schemas.microsoft.com/office/drawing/2014/main" id="{17754DBE-89C5-4343-BFF6-7FD36FCF0C9C}"/>
              </a:ext>
            </a:extLst>
          </p:cNvPr>
          <p:cNvSpPr txBox="1"/>
          <p:nvPr/>
        </p:nvSpPr>
        <p:spPr>
          <a:xfrm>
            <a:off x="760846" y="4806086"/>
            <a:ext cx="3086950" cy="646331"/>
          </a:xfrm>
          <a:prstGeom prst="rect">
            <a:avLst/>
          </a:prstGeom>
          <a:noFill/>
        </p:spPr>
        <p:txBody>
          <a:bodyPr wrap="square" rtlCol="0">
            <a:spAutoFit/>
          </a:bodyPr>
          <a:lstStyle/>
          <a:p>
            <a:r>
              <a:rPr lang="tr-TR" dirty="0" err="1"/>
              <a:t>Metrobüs</a:t>
            </a:r>
            <a:r>
              <a:rPr lang="tr-TR" dirty="0"/>
              <a:t> yollarında ki oluşan rüzgardan enerji </a:t>
            </a:r>
            <a:r>
              <a:rPr lang="tr-TR" dirty="0" err="1"/>
              <a:t>eldesi</a:t>
            </a:r>
            <a:endParaRPr lang="tr-TR" dirty="0"/>
          </a:p>
        </p:txBody>
      </p:sp>
      <p:sp>
        <p:nvSpPr>
          <p:cNvPr id="8" name="Metin kutusu 7">
            <a:extLst>
              <a:ext uri="{FF2B5EF4-FFF2-40B4-BE49-F238E27FC236}">
                <a16:creationId xmlns="" xmlns:a16="http://schemas.microsoft.com/office/drawing/2014/main" id="{CE21B35B-C395-4F75-A9D3-28C1E448715E}"/>
              </a:ext>
            </a:extLst>
          </p:cNvPr>
          <p:cNvSpPr txBox="1"/>
          <p:nvPr/>
        </p:nvSpPr>
        <p:spPr>
          <a:xfrm>
            <a:off x="4519539" y="4806086"/>
            <a:ext cx="3086950" cy="646331"/>
          </a:xfrm>
          <a:prstGeom prst="rect">
            <a:avLst/>
          </a:prstGeom>
          <a:noFill/>
        </p:spPr>
        <p:txBody>
          <a:bodyPr wrap="square" rtlCol="0">
            <a:spAutoFit/>
          </a:bodyPr>
          <a:lstStyle/>
          <a:p>
            <a:r>
              <a:rPr lang="tr-TR" dirty="0"/>
              <a:t>Kuş Kanadından esinlenilmiş rüzgar türbini</a:t>
            </a:r>
          </a:p>
        </p:txBody>
      </p:sp>
      <p:sp>
        <p:nvSpPr>
          <p:cNvPr id="9" name="Metin kutusu 8">
            <a:extLst>
              <a:ext uri="{FF2B5EF4-FFF2-40B4-BE49-F238E27FC236}">
                <a16:creationId xmlns="" xmlns:a16="http://schemas.microsoft.com/office/drawing/2014/main" id="{E7BFA466-A269-4073-A192-6815D1F1D74A}"/>
              </a:ext>
            </a:extLst>
          </p:cNvPr>
          <p:cNvSpPr txBox="1"/>
          <p:nvPr/>
        </p:nvSpPr>
        <p:spPr>
          <a:xfrm>
            <a:off x="8278232" y="4806085"/>
            <a:ext cx="3086950" cy="923330"/>
          </a:xfrm>
          <a:prstGeom prst="rect">
            <a:avLst/>
          </a:prstGeom>
          <a:noFill/>
        </p:spPr>
        <p:txBody>
          <a:bodyPr wrap="square" rtlCol="0">
            <a:spAutoFit/>
          </a:bodyPr>
          <a:lstStyle/>
          <a:p>
            <a:r>
              <a:rPr lang="tr-TR" dirty="0"/>
              <a:t>Otobanlardan geçen arabaların oluşturduğu rüzgarı enerjiye çeviren sistem</a:t>
            </a:r>
          </a:p>
        </p:txBody>
      </p:sp>
    </p:spTree>
    <p:extLst>
      <p:ext uri="{BB962C8B-B14F-4D97-AF65-F5344CB8AC3E}">
        <p14:creationId xmlns:p14="http://schemas.microsoft.com/office/powerpoint/2010/main" val="3329232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 ile  yapılan projeler</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pic>
        <p:nvPicPr>
          <p:cNvPr id="8" name="İçerik Yer Tutucusu 7">
            <a:extLst>
              <a:ext uri="{FF2B5EF4-FFF2-40B4-BE49-F238E27FC236}">
                <a16:creationId xmlns="" xmlns:a16="http://schemas.microsoft.com/office/drawing/2014/main" id="{0CA813BA-18D4-466B-A357-B82400AF5D75}"/>
              </a:ext>
            </a:extLst>
          </p:cNvPr>
          <p:cNvPicPr>
            <a:picLocks noGrp="1" noChangeAspect="1"/>
          </p:cNvPicPr>
          <p:nvPr>
            <p:ph idx="1"/>
          </p:nvPr>
        </p:nvPicPr>
        <p:blipFill rotWithShape="1">
          <a:blip r:embed="rId3"/>
          <a:srcRect l="18788" t="11204" r="30295" b="21149"/>
          <a:stretch/>
        </p:blipFill>
        <p:spPr>
          <a:xfrm>
            <a:off x="1097279" y="2106779"/>
            <a:ext cx="4278211" cy="3789272"/>
          </a:xfrm>
        </p:spPr>
      </p:pic>
      <p:pic>
        <p:nvPicPr>
          <p:cNvPr id="9" name="Resim 8">
            <a:extLst>
              <a:ext uri="{FF2B5EF4-FFF2-40B4-BE49-F238E27FC236}">
                <a16:creationId xmlns="" xmlns:a16="http://schemas.microsoft.com/office/drawing/2014/main" id="{64F20BE7-34EB-4AAB-A537-66714DCBB2A3}"/>
              </a:ext>
            </a:extLst>
          </p:cNvPr>
          <p:cNvPicPr>
            <a:picLocks noChangeAspect="1"/>
          </p:cNvPicPr>
          <p:nvPr/>
        </p:nvPicPr>
        <p:blipFill>
          <a:blip r:embed="rId4"/>
          <a:stretch>
            <a:fillRect/>
          </a:stretch>
        </p:blipFill>
        <p:spPr>
          <a:xfrm>
            <a:off x="5818251" y="2753640"/>
            <a:ext cx="2457450" cy="2495550"/>
          </a:xfrm>
          <a:prstGeom prst="rect">
            <a:avLst/>
          </a:prstGeom>
        </p:spPr>
      </p:pic>
      <p:pic>
        <p:nvPicPr>
          <p:cNvPr id="3" name="Resim 2">
            <a:extLst>
              <a:ext uri="{FF2B5EF4-FFF2-40B4-BE49-F238E27FC236}">
                <a16:creationId xmlns="" xmlns:a16="http://schemas.microsoft.com/office/drawing/2014/main" id="{4975A85A-7F23-44AB-97D7-6F06920CCCEA}"/>
              </a:ext>
            </a:extLst>
          </p:cNvPr>
          <p:cNvPicPr>
            <a:picLocks noChangeAspect="1"/>
          </p:cNvPicPr>
          <p:nvPr/>
        </p:nvPicPr>
        <p:blipFill>
          <a:blip r:embed="rId5"/>
          <a:stretch>
            <a:fillRect/>
          </a:stretch>
        </p:blipFill>
        <p:spPr>
          <a:xfrm>
            <a:off x="8513048" y="2689359"/>
            <a:ext cx="3429320" cy="2624112"/>
          </a:xfrm>
          <a:prstGeom prst="rect">
            <a:avLst/>
          </a:prstGeom>
        </p:spPr>
      </p:pic>
    </p:spTree>
    <p:extLst>
      <p:ext uri="{BB962C8B-B14F-4D97-AF65-F5344CB8AC3E}">
        <p14:creationId xmlns:p14="http://schemas.microsoft.com/office/powerpoint/2010/main" val="2401382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6DB98AD-E32A-4970-B5FA-6D206B473DAD}"/>
              </a:ext>
            </a:extLst>
          </p:cNvPr>
          <p:cNvSpPr>
            <a:spLocks noGrp="1"/>
          </p:cNvSpPr>
          <p:nvPr>
            <p:ph type="title"/>
          </p:nvPr>
        </p:nvSpPr>
        <p:spPr/>
        <p:txBody>
          <a:bodyPr>
            <a:normAutofit/>
          </a:bodyPr>
          <a:lstStyle/>
          <a:p>
            <a:pPr algn="l"/>
            <a:r>
              <a:rPr lang="tr-TR" sz="4800" b="1" dirty="0">
                <a:solidFill>
                  <a:schemeClr val="accent2">
                    <a:lumMod val="50000"/>
                  </a:schemeClr>
                </a:solidFill>
              </a:rPr>
              <a:t>Rüzgâr Enerjisi ile  yapılan projeler</a:t>
            </a:r>
            <a:r>
              <a:rPr lang="tr-TR" b="1" dirty="0">
                <a:solidFill>
                  <a:schemeClr val="accent2">
                    <a:lumMod val="50000"/>
                  </a:schemeClr>
                </a:solidFill>
              </a:rPr>
              <a:t/>
            </a:r>
            <a:br>
              <a:rPr lang="tr-TR" b="1" dirty="0">
                <a:solidFill>
                  <a:schemeClr val="accent2">
                    <a:lumMod val="50000"/>
                  </a:schemeClr>
                </a:solidFill>
              </a:rPr>
            </a:br>
            <a:endParaRPr lang="tr-TR" dirty="0">
              <a:solidFill>
                <a:schemeClr val="accent2">
                  <a:lumMod val="50000"/>
                </a:schemeClr>
              </a:solidFill>
            </a:endParaRPr>
          </a:p>
        </p:txBody>
      </p:sp>
      <p:pic>
        <p:nvPicPr>
          <p:cNvPr id="5" name="İçerik Yer Tutucusu 4">
            <a:extLst>
              <a:ext uri="{FF2B5EF4-FFF2-40B4-BE49-F238E27FC236}">
                <a16:creationId xmlns="" xmlns:a16="http://schemas.microsoft.com/office/drawing/2014/main" id="{64B94B79-7E1C-4121-A5D0-F1631B4ECD88}"/>
              </a:ext>
            </a:extLst>
          </p:cNvPr>
          <p:cNvPicPr>
            <a:picLocks noGrp="1" noChangeAspect="1"/>
          </p:cNvPicPr>
          <p:nvPr>
            <p:ph idx="1"/>
          </p:nvPr>
        </p:nvPicPr>
        <p:blipFill rotWithShape="1">
          <a:blip r:embed="rId3"/>
          <a:srcRect l="59540" t="15279" r="2110"/>
          <a:stretch/>
        </p:blipFill>
        <p:spPr>
          <a:xfrm>
            <a:off x="3966874" y="1855475"/>
            <a:ext cx="2633389" cy="4139124"/>
          </a:xfrm>
          <a:prstGeom prst="rect">
            <a:avLst/>
          </a:prstGeom>
        </p:spPr>
      </p:pic>
      <p:pic>
        <p:nvPicPr>
          <p:cNvPr id="6" name="Resim 5">
            <a:extLst>
              <a:ext uri="{FF2B5EF4-FFF2-40B4-BE49-F238E27FC236}">
                <a16:creationId xmlns="" xmlns:a16="http://schemas.microsoft.com/office/drawing/2014/main" id="{B5B72F47-7AFB-4295-BB88-CF052C6581B0}"/>
              </a:ext>
            </a:extLst>
          </p:cNvPr>
          <p:cNvPicPr>
            <a:picLocks noChangeAspect="1"/>
          </p:cNvPicPr>
          <p:nvPr/>
        </p:nvPicPr>
        <p:blipFill rotWithShape="1">
          <a:blip r:embed="rId4"/>
          <a:srcRect r="28680"/>
          <a:stretch/>
        </p:blipFill>
        <p:spPr>
          <a:xfrm>
            <a:off x="6885453" y="1855475"/>
            <a:ext cx="4347667" cy="4038600"/>
          </a:xfrm>
          <a:prstGeom prst="rect">
            <a:avLst/>
          </a:prstGeom>
        </p:spPr>
      </p:pic>
      <p:pic>
        <p:nvPicPr>
          <p:cNvPr id="4" name="Resim 3">
            <a:extLst>
              <a:ext uri="{FF2B5EF4-FFF2-40B4-BE49-F238E27FC236}">
                <a16:creationId xmlns="" xmlns:a16="http://schemas.microsoft.com/office/drawing/2014/main" id="{DC0A2F18-F093-48AF-845D-721B628EE82E}"/>
              </a:ext>
            </a:extLst>
          </p:cNvPr>
          <p:cNvPicPr>
            <a:picLocks noChangeAspect="1"/>
          </p:cNvPicPr>
          <p:nvPr/>
        </p:nvPicPr>
        <p:blipFill rotWithShape="1">
          <a:blip r:embed="rId5">
            <a:extLst>
              <a:ext uri="{28A0092B-C50C-407E-A947-70E740481C1C}">
                <a14:useLocalDpi xmlns:a14="http://schemas.microsoft.com/office/drawing/2010/main" val="0"/>
              </a:ext>
            </a:extLst>
          </a:blip>
          <a:srcRect r="46917"/>
          <a:stretch/>
        </p:blipFill>
        <p:spPr>
          <a:xfrm>
            <a:off x="1332593" y="1855475"/>
            <a:ext cx="2025922" cy="1908278"/>
          </a:xfrm>
          <a:prstGeom prst="rect">
            <a:avLst/>
          </a:prstGeom>
        </p:spPr>
      </p:pic>
      <p:pic>
        <p:nvPicPr>
          <p:cNvPr id="7" name="Resim 6">
            <a:extLst>
              <a:ext uri="{FF2B5EF4-FFF2-40B4-BE49-F238E27FC236}">
                <a16:creationId xmlns="" xmlns:a16="http://schemas.microsoft.com/office/drawing/2014/main" id="{8DB1A086-6711-442D-97DA-79DB256D9014}"/>
              </a:ext>
            </a:extLst>
          </p:cNvPr>
          <p:cNvPicPr>
            <a:picLocks noChangeAspect="1"/>
          </p:cNvPicPr>
          <p:nvPr/>
        </p:nvPicPr>
        <p:blipFill rotWithShape="1">
          <a:blip r:embed="rId5">
            <a:extLst>
              <a:ext uri="{28A0092B-C50C-407E-A947-70E740481C1C}">
                <a14:useLocalDpi xmlns:a14="http://schemas.microsoft.com/office/drawing/2010/main" val="0"/>
              </a:ext>
            </a:extLst>
          </a:blip>
          <a:srcRect l="53046"/>
          <a:stretch/>
        </p:blipFill>
        <p:spPr>
          <a:xfrm>
            <a:off x="1332593" y="3881869"/>
            <a:ext cx="2002250" cy="2132157"/>
          </a:xfrm>
          <a:prstGeom prst="rect">
            <a:avLst/>
          </a:prstGeom>
        </p:spPr>
      </p:pic>
    </p:spTree>
    <p:extLst>
      <p:ext uri="{BB962C8B-B14F-4D97-AF65-F5344CB8AC3E}">
        <p14:creationId xmlns:p14="http://schemas.microsoft.com/office/powerpoint/2010/main" val="3646512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F8ED65F-D5EA-490D-9AD7-5791292C16D1}"/>
              </a:ext>
            </a:extLst>
          </p:cNvPr>
          <p:cNvSpPr>
            <a:spLocks noGrp="1"/>
          </p:cNvSpPr>
          <p:nvPr>
            <p:ph type="title"/>
          </p:nvPr>
        </p:nvSpPr>
        <p:spPr/>
        <p:txBody>
          <a:bodyPr/>
          <a:lstStyle/>
          <a:p>
            <a:r>
              <a:rPr lang="tr-TR" sz="4800" b="1" dirty="0">
                <a:solidFill>
                  <a:schemeClr val="accent2">
                    <a:lumMod val="50000"/>
                  </a:schemeClr>
                </a:solidFill>
              </a:rPr>
              <a:t>Hidroelektrik</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498C6603-EA28-4032-8CDE-3D4493F76B80}"/>
              </a:ext>
            </a:extLst>
          </p:cNvPr>
          <p:cNvSpPr>
            <a:spLocks noGrp="1"/>
          </p:cNvSpPr>
          <p:nvPr>
            <p:ph idx="1"/>
          </p:nvPr>
        </p:nvSpPr>
        <p:spPr>
          <a:xfrm>
            <a:off x="1097280" y="1845734"/>
            <a:ext cx="5054803" cy="4023360"/>
          </a:xfrm>
        </p:spPr>
        <p:txBody>
          <a:bodyPr>
            <a:normAutofit/>
          </a:bodyPr>
          <a:lstStyle/>
          <a:p>
            <a:pPr>
              <a:lnSpc>
                <a:spcPct val="100000"/>
              </a:lnSpc>
            </a:pPr>
            <a:r>
              <a:rPr lang="tr-TR" sz="1600" b="0" i="0" dirty="0">
                <a:solidFill>
                  <a:schemeClr val="accent3">
                    <a:lumMod val="50000"/>
                  </a:schemeClr>
                </a:solidFill>
                <a:effectLst/>
                <a:latin typeface="Proxima Nova Rg"/>
              </a:rPr>
              <a:t>Hidroelektrik enerjisi akan sudan yararlanmak suretiyle elektrik enerjisinin üretilmesi anlamına gelir. Bu kapsamda HES adı verilen hidroelektrik santraller kurulur. Sürekli olarak bir devinim içerisinde olan su akışı sayesinde elektrik her daim üretilebilir. </a:t>
            </a:r>
          </a:p>
          <a:p>
            <a:pPr>
              <a:lnSpc>
                <a:spcPct val="100000"/>
              </a:lnSpc>
            </a:pPr>
            <a:endParaRPr lang="tr-TR" sz="1600" dirty="0">
              <a:solidFill>
                <a:schemeClr val="accent3">
                  <a:lumMod val="50000"/>
                </a:schemeClr>
              </a:solidFill>
              <a:latin typeface="Proxima Nova Rg"/>
            </a:endParaRPr>
          </a:p>
          <a:p>
            <a:pPr>
              <a:lnSpc>
                <a:spcPct val="100000"/>
              </a:lnSpc>
            </a:pPr>
            <a:r>
              <a:rPr lang="tr-TR" sz="1600" b="0" i="0" dirty="0">
                <a:solidFill>
                  <a:schemeClr val="accent3">
                    <a:lumMod val="50000"/>
                  </a:schemeClr>
                </a:solidFill>
                <a:effectLst/>
                <a:latin typeface="Proxima Nova Rg"/>
              </a:rPr>
              <a:t>Su aynı zamanda kanal veya borulara da aktarılabilir. Bu şekilde türbinlere yönelen su ile türbinler dönerek elektrik üretilir. Dönen pervaneler sayesinde açığa çıkan mekanik enerji elektrik enerjisine çevrilir. Bu suretle hidroelektrik enerjiden yararlanılmış olur. </a:t>
            </a:r>
            <a:endParaRPr lang="tr-TR" sz="1600" dirty="0">
              <a:solidFill>
                <a:schemeClr val="accent3">
                  <a:lumMod val="50000"/>
                </a:schemeClr>
              </a:solidFill>
            </a:endParaRPr>
          </a:p>
        </p:txBody>
      </p:sp>
      <p:pic>
        <p:nvPicPr>
          <p:cNvPr id="4" name="Resim 3">
            <a:extLst>
              <a:ext uri="{FF2B5EF4-FFF2-40B4-BE49-F238E27FC236}">
                <a16:creationId xmlns="" xmlns:a16="http://schemas.microsoft.com/office/drawing/2014/main" id="{D4E747BE-98F3-4B32-9467-E50D28F950C1}"/>
              </a:ext>
            </a:extLst>
          </p:cNvPr>
          <p:cNvPicPr>
            <a:picLocks noChangeAspect="1"/>
          </p:cNvPicPr>
          <p:nvPr/>
        </p:nvPicPr>
        <p:blipFill>
          <a:blip r:embed="rId2"/>
          <a:stretch>
            <a:fillRect/>
          </a:stretch>
        </p:blipFill>
        <p:spPr>
          <a:xfrm>
            <a:off x="6649517" y="2306010"/>
            <a:ext cx="4864570" cy="3102807"/>
          </a:xfrm>
          <a:prstGeom prst="rect">
            <a:avLst/>
          </a:prstGeom>
        </p:spPr>
      </p:pic>
    </p:spTree>
    <p:extLst>
      <p:ext uri="{BB962C8B-B14F-4D97-AF65-F5344CB8AC3E}">
        <p14:creationId xmlns:p14="http://schemas.microsoft.com/office/powerpoint/2010/main" val="421941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 xmlns:a16="http://schemas.microsoft.com/office/drawing/2014/main" id="{7ED41294-7539-45DF-9439-FEE534CF95F1}"/>
              </a:ext>
            </a:extLst>
          </p:cNvPr>
          <p:cNvSpPr/>
          <p:nvPr/>
        </p:nvSpPr>
        <p:spPr>
          <a:xfrm>
            <a:off x="1843430" y="585217"/>
            <a:ext cx="753465" cy="30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descr="C:\Users\EXCALIBUR 5\Desktop\image-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13" y="160782"/>
            <a:ext cx="10802011" cy="608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35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F8ED65F-D5EA-490D-9AD7-5791292C16D1}"/>
              </a:ext>
            </a:extLst>
          </p:cNvPr>
          <p:cNvSpPr>
            <a:spLocks noGrp="1"/>
          </p:cNvSpPr>
          <p:nvPr>
            <p:ph type="title"/>
          </p:nvPr>
        </p:nvSpPr>
        <p:spPr/>
        <p:txBody>
          <a:bodyPr/>
          <a:lstStyle/>
          <a:p>
            <a:r>
              <a:rPr lang="tr-TR" sz="4800" b="1" dirty="0">
                <a:solidFill>
                  <a:schemeClr val="accent2">
                    <a:lumMod val="50000"/>
                  </a:schemeClr>
                </a:solidFill>
              </a:rPr>
              <a:t>Hidroelektrik</a:t>
            </a:r>
            <a:br>
              <a:rPr lang="tr-TR" sz="4800" b="1" dirty="0">
                <a:solidFill>
                  <a:schemeClr val="accent2">
                    <a:lumMod val="50000"/>
                  </a:schemeClr>
                </a:solidFill>
              </a:rPr>
            </a:br>
            <a:endParaRPr lang="tr-TR" dirty="0">
              <a:solidFill>
                <a:schemeClr val="accent2">
                  <a:lumMod val="50000"/>
                </a:schemeClr>
              </a:solidFill>
            </a:endParaRPr>
          </a:p>
        </p:txBody>
      </p:sp>
      <p:pic>
        <p:nvPicPr>
          <p:cNvPr id="1026" name="Picture 2" descr="Hidroelektrik Enerjisi Nedir - Ara Mühendislik">
            <a:extLst>
              <a:ext uri="{FF2B5EF4-FFF2-40B4-BE49-F238E27FC236}">
                <a16:creationId xmlns="" xmlns:a16="http://schemas.microsoft.com/office/drawing/2014/main" id="{B82438DB-5118-4669-8F2B-D9614F53A0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4107" y="1924875"/>
            <a:ext cx="3839592" cy="2347281"/>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 xmlns:a16="http://schemas.microsoft.com/office/drawing/2014/main" id="{3A2FCFD3-C249-4943-959A-ADD0CD68D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637" y="1924875"/>
            <a:ext cx="3503666" cy="2347281"/>
          </a:xfrm>
          <a:prstGeom prst="rect">
            <a:avLst/>
          </a:prstGeom>
        </p:spPr>
      </p:pic>
      <p:pic>
        <p:nvPicPr>
          <p:cNvPr id="6" name="Resim 5">
            <a:extLst>
              <a:ext uri="{FF2B5EF4-FFF2-40B4-BE49-F238E27FC236}">
                <a16:creationId xmlns="" xmlns:a16="http://schemas.microsoft.com/office/drawing/2014/main" id="{BCEE158D-BEBB-4031-9557-D493CEE97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289" y="1924875"/>
            <a:ext cx="3651032" cy="2347281"/>
          </a:xfrm>
          <a:prstGeom prst="rect">
            <a:avLst/>
          </a:prstGeom>
        </p:spPr>
      </p:pic>
      <p:sp>
        <p:nvSpPr>
          <p:cNvPr id="7" name="Metin kutusu 6">
            <a:extLst>
              <a:ext uri="{FF2B5EF4-FFF2-40B4-BE49-F238E27FC236}">
                <a16:creationId xmlns="" xmlns:a16="http://schemas.microsoft.com/office/drawing/2014/main" id="{0B2D675C-B61B-4C43-981D-7CA33F8ADB1F}"/>
              </a:ext>
            </a:extLst>
          </p:cNvPr>
          <p:cNvSpPr txBox="1"/>
          <p:nvPr/>
        </p:nvSpPr>
        <p:spPr>
          <a:xfrm>
            <a:off x="672662" y="4813738"/>
            <a:ext cx="3581037" cy="369332"/>
          </a:xfrm>
          <a:prstGeom prst="rect">
            <a:avLst/>
          </a:prstGeom>
          <a:noFill/>
        </p:spPr>
        <p:txBody>
          <a:bodyPr wrap="square" rtlCol="0">
            <a:spAutoFit/>
          </a:bodyPr>
          <a:lstStyle/>
          <a:p>
            <a:r>
              <a:rPr lang="tr-TR" dirty="0"/>
              <a:t>Büyük Hidroelektrik Santralleri</a:t>
            </a:r>
          </a:p>
        </p:txBody>
      </p:sp>
      <p:sp>
        <p:nvSpPr>
          <p:cNvPr id="10" name="Metin kutusu 9">
            <a:extLst>
              <a:ext uri="{FF2B5EF4-FFF2-40B4-BE49-F238E27FC236}">
                <a16:creationId xmlns="" xmlns:a16="http://schemas.microsoft.com/office/drawing/2014/main" id="{FE3F5699-2173-40C2-B1C9-87A56DB0E925}"/>
              </a:ext>
            </a:extLst>
          </p:cNvPr>
          <p:cNvSpPr txBox="1"/>
          <p:nvPr/>
        </p:nvSpPr>
        <p:spPr>
          <a:xfrm>
            <a:off x="6525528" y="4751309"/>
            <a:ext cx="3581037" cy="369332"/>
          </a:xfrm>
          <a:prstGeom prst="rect">
            <a:avLst/>
          </a:prstGeom>
          <a:noFill/>
        </p:spPr>
        <p:txBody>
          <a:bodyPr wrap="square" rtlCol="0">
            <a:spAutoFit/>
          </a:bodyPr>
          <a:lstStyle/>
          <a:p>
            <a:r>
              <a:rPr lang="tr-TR" dirty="0"/>
              <a:t>Mini Hidroelektrik Santralleri</a:t>
            </a:r>
          </a:p>
        </p:txBody>
      </p:sp>
    </p:spTree>
    <p:extLst>
      <p:ext uri="{BB962C8B-B14F-4D97-AF65-F5344CB8AC3E}">
        <p14:creationId xmlns:p14="http://schemas.microsoft.com/office/powerpoint/2010/main" val="95838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F8ED65F-D5EA-490D-9AD7-5791292C16D1}"/>
              </a:ext>
            </a:extLst>
          </p:cNvPr>
          <p:cNvSpPr>
            <a:spLocks noGrp="1"/>
          </p:cNvSpPr>
          <p:nvPr>
            <p:ph type="title"/>
          </p:nvPr>
        </p:nvSpPr>
        <p:spPr/>
        <p:txBody>
          <a:bodyPr/>
          <a:lstStyle/>
          <a:p>
            <a:r>
              <a:rPr lang="tr-TR" sz="4800" b="1" dirty="0">
                <a:solidFill>
                  <a:schemeClr val="accent2">
                    <a:lumMod val="50000"/>
                  </a:schemeClr>
                </a:solidFill>
              </a:rPr>
              <a:t>Hidroelektrik</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498C6603-EA28-4032-8CDE-3D4493F76B80}"/>
              </a:ext>
            </a:extLst>
          </p:cNvPr>
          <p:cNvSpPr>
            <a:spLocks noGrp="1"/>
          </p:cNvSpPr>
          <p:nvPr>
            <p:ph idx="1"/>
          </p:nvPr>
        </p:nvSpPr>
        <p:spPr/>
        <p:txBody>
          <a:bodyPr>
            <a:normAutofit/>
          </a:bodyPr>
          <a:lstStyle/>
          <a:p>
            <a:pPr marL="811213" lvl="1" indent="-354013">
              <a:lnSpc>
                <a:spcPct val="100000"/>
              </a:lnSpc>
              <a:buFont typeface="Wingdings" pitchFamily="2" charset="2"/>
              <a:buChar char="Ø"/>
            </a:pPr>
            <a:r>
              <a:rPr lang="tr-TR" sz="2800" dirty="0">
                <a:solidFill>
                  <a:schemeClr val="accent2">
                    <a:lumMod val="50000"/>
                  </a:schemeClr>
                </a:solidFill>
              </a:rPr>
              <a:t>Su gücüyle elde edilen elektrik enerjisidir.</a:t>
            </a:r>
            <a:br>
              <a:rPr lang="tr-TR" sz="2800" dirty="0">
                <a:solidFill>
                  <a:schemeClr val="accent2">
                    <a:lumMod val="50000"/>
                  </a:schemeClr>
                </a:solidFill>
              </a:rPr>
            </a:br>
            <a:r>
              <a:rPr lang="tr-TR" sz="2800" dirty="0">
                <a:solidFill>
                  <a:schemeClr val="accent2">
                    <a:lumMod val="50000"/>
                  </a:schemeClr>
                </a:solidFill>
              </a:rPr>
              <a:t> </a:t>
            </a:r>
          </a:p>
          <a:p>
            <a:pPr marL="811213" lvl="1" indent="-354013">
              <a:lnSpc>
                <a:spcPct val="100000"/>
              </a:lnSpc>
              <a:buFont typeface="Wingdings" pitchFamily="2" charset="2"/>
              <a:buChar char="Ø"/>
            </a:pPr>
            <a:r>
              <a:rPr lang="tr-TR" sz="2800" dirty="0">
                <a:solidFill>
                  <a:schemeClr val="accent2">
                    <a:lumMod val="50000"/>
                  </a:schemeClr>
                </a:solidFill>
              </a:rPr>
              <a:t>Kirlilik yaratmaz. </a:t>
            </a:r>
            <a:br>
              <a:rPr lang="tr-TR" sz="2800" dirty="0">
                <a:solidFill>
                  <a:schemeClr val="accent2">
                    <a:lumMod val="50000"/>
                  </a:schemeClr>
                </a:solidFill>
              </a:rPr>
            </a:br>
            <a:endParaRPr lang="tr-TR" sz="2800" dirty="0">
              <a:solidFill>
                <a:schemeClr val="accent2">
                  <a:lumMod val="50000"/>
                </a:schemeClr>
              </a:solidFill>
            </a:endParaRPr>
          </a:p>
          <a:p>
            <a:pPr marL="811213" lvl="1" indent="-354013">
              <a:lnSpc>
                <a:spcPct val="100000"/>
              </a:lnSpc>
              <a:buFont typeface="Wingdings" pitchFamily="2" charset="2"/>
              <a:buChar char="Ø"/>
            </a:pPr>
            <a:r>
              <a:rPr lang="tr-TR" sz="2800" dirty="0">
                <a:solidFill>
                  <a:schemeClr val="accent2">
                    <a:lumMod val="50000"/>
                  </a:schemeClr>
                </a:solidFill>
              </a:rPr>
              <a:t>Enerji ihtiyaçlarında hızla devreye girer.</a:t>
            </a:r>
            <a:br>
              <a:rPr lang="tr-TR" sz="2800" dirty="0">
                <a:solidFill>
                  <a:schemeClr val="accent2">
                    <a:lumMod val="50000"/>
                  </a:schemeClr>
                </a:solidFill>
              </a:rPr>
            </a:br>
            <a:endParaRPr lang="tr-TR" sz="2800" dirty="0">
              <a:solidFill>
                <a:schemeClr val="accent2">
                  <a:lumMod val="50000"/>
                </a:schemeClr>
              </a:solidFill>
            </a:endParaRPr>
          </a:p>
          <a:p>
            <a:pPr marL="811213" lvl="1" indent="-354013">
              <a:lnSpc>
                <a:spcPct val="100000"/>
              </a:lnSpc>
              <a:buFont typeface="Wingdings" pitchFamily="2" charset="2"/>
              <a:buChar char="Ø"/>
            </a:pPr>
            <a:r>
              <a:rPr lang="tr-TR" sz="2800" dirty="0">
                <a:solidFill>
                  <a:schemeClr val="accent2">
                    <a:lumMod val="50000"/>
                  </a:schemeClr>
                </a:solidFill>
              </a:rPr>
              <a:t>Gerekli durumlarda devreden rahatlıkla çıkarılabilir.</a:t>
            </a:r>
          </a:p>
          <a:p>
            <a:pPr>
              <a:lnSpc>
                <a:spcPct val="100000"/>
              </a:lnSpc>
            </a:pPr>
            <a:endParaRPr lang="tr-TR" sz="2800" dirty="0">
              <a:solidFill>
                <a:schemeClr val="accent2">
                  <a:lumMod val="50000"/>
                </a:schemeClr>
              </a:solidFill>
            </a:endParaRPr>
          </a:p>
        </p:txBody>
      </p:sp>
    </p:spTree>
    <p:extLst>
      <p:ext uri="{BB962C8B-B14F-4D97-AF65-F5344CB8AC3E}">
        <p14:creationId xmlns:p14="http://schemas.microsoft.com/office/powerpoint/2010/main" val="1980452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F8ED65F-D5EA-490D-9AD7-5791292C16D1}"/>
              </a:ext>
            </a:extLst>
          </p:cNvPr>
          <p:cNvSpPr>
            <a:spLocks noGrp="1"/>
          </p:cNvSpPr>
          <p:nvPr>
            <p:ph type="title"/>
          </p:nvPr>
        </p:nvSpPr>
        <p:spPr/>
        <p:txBody>
          <a:bodyPr/>
          <a:lstStyle/>
          <a:p>
            <a:r>
              <a:rPr lang="tr-TR" sz="4800" b="1" dirty="0">
                <a:solidFill>
                  <a:schemeClr val="accent2">
                    <a:lumMod val="50000"/>
                  </a:schemeClr>
                </a:solidFill>
              </a:rPr>
              <a:t>Hidroelektrik</a:t>
            </a:r>
            <a:br>
              <a:rPr lang="tr-TR" sz="4800" b="1" dirty="0">
                <a:solidFill>
                  <a:schemeClr val="accent2">
                    <a:lumMod val="50000"/>
                  </a:schemeClr>
                </a:solidFill>
              </a:rPr>
            </a:br>
            <a:endParaRPr lang="tr-TR" dirty="0">
              <a:solidFill>
                <a:schemeClr val="accent2">
                  <a:lumMod val="50000"/>
                </a:schemeClr>
              </a:solidFill>
            </a:endParaRPr>
          </a:p>
        </p:txBody>
      </p:sp>
      <p:pic>
        <p:nvPicPr>
          <p:cNvPr id="2050" name="Picture 2">
            <a:extLst>
              <a:ext uri="{FF2B5EF4-FFF2-40B4-BE49-F238E27FC236}">
                <a16:creationId xmlns="" xmlns:a16="http://schemas.microsoft.com/office/drawing/2014/main" id="{E070A7DC-4BAD-4185-BAAA-74FE89A10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02" y="1974712"/>
            <a:ext cx="4366073" cy="2908575"/>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 xmlns:a16="http://schemas.microsoft.com/office/drawing/2014/main" id="{6355066A-D317-4E19-B0EE-019070970445}"/>
              </a:ext>
            </a:extLst>
          </p:cNvPr>
          <p:cNvSpPr txBox="1"/>
          <p:nvPr/>
        </p:nvSpPr>
        <p:spPr>
          <a:xfrm>
            <a:off x="1562710" y="4998019"/>
            <a:ext cx="4366073" cy="523220"/>
          </a:xfrm>
          <a:prstGeom prst="rect">
            <a:avLst/>
          </a:prstGeom>
          <a:noFill/>
        </p:spPr>
        <p:txBody>
          <a:bodyPr wrap="square" rtlCol="0">
            <a:spAutoFit/>
          </a:bodyPr>
          <a:lstStyle/>
          <a:p>
            <a:r>
              <a:rPr lang="tr-TR" sz="1400" b="0" i="0" dirty="0">
                <a:solidFill>
                  <a:schemeClr val="accent3">
                    <a:lumMod val="50000"/>
                  </a:schemeClr>
                </a:solidFill>
                <a:effectLst/>
                <a:latin typeface="Open Sans"/>
              </a:rPr>
              <a:t>Akan Suyla Elektrik Üreten Taşınabilir Jeneratör</a:t>
            </a:r>
          </a:p>
          <a:p>
            <a:endParaRPr lang="tr-TR" sz="1400" dirty="0">
              <a:solidFill>
                <a:schemeClr val="accent3">
                  <a:lumMod val="50000"/>
                </a:schemeClr>
              </a:solidFill>
            </a:endParaRPr>
          </a:p>
        </p:txBody>
      </p:sp>
      <p:pic>
        <p:nvPicPr>
          <p:cNvPr id="8" name="Resim 7">
            <a:extLst>
              <a:ext uri="{FF2B5EF4-FFF2-40B4-BE49-F238E27FC236}">
                <a16:creationId xmlns="" xmlns:a16="http://schemas.microsoft.com/office/drawing/2014/main" id="{B9D60117-2EAE-430D-87A0-E755C9E0637F}"/>
              </a:ext>
            </a:extLst>
          </p:cNvPr>
          <p:cNvPicPr>
            <a:picLocks noChangeAspect="1"/>
          </p:cNvPicPr>
          <p:nvPr/>
        </p:nvPicPr>
        <p:blipFill rotWithShape="1">
          <a:blip r:embed="rId3">
            <a:extLst>
              <a:ext uri="{28A0092B-C50C-407E-A947-70E740481C1C}">
                <a14:useLocalDpi xmlns:a14="http://schemas.microsoft.com/office/drawing/2010/main" val="0"/>
              </a:ext>
            </a:extLst>
          </a:blip>
          <a:srcRect l="26991" r="250"/>
          <a:stretch/>
        </p:blipFill>
        <p:spPr>
          <a:xfrm>
            <a:off x="6665209" y="1974712"/>
            <a:ext cx="4256689" cy="3290864"/>
          </a:xfrm>
          <a:prstGeom prst="rect">
            <a:avLst/>
          </a:prstGeom>
        </p:spPr>
      </p:pic>
    </p:spTree>
    <p:extLst>
      <p:ext uri="{BB962C8B-B14F-4D97-AF65-F5344CB8AC3E}">
        <p14:creationId xmlns:p14="http://schemas.microsoft.com/office/powerpoint/2010/main" val="2698036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p:nvPr>
        </p:nvSpPr>
        <p:spPr/>
        <p:txBody>
          <a:bodyPr/>
          <a:lstStyle/>
          <a:p>
            <a:r>
              <a:rPr lang="tr-TR" sz="4800" b="1" dirty="0">
                <a:solidFill>
                  <a:schemeClr val="accent2">
                    <a:lumMod val="50000"/>
                  </a:schemeClr>
                </a:solidFill>
              </a:rPr>
              <a:t>Jeotermal Enerji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0381BDDF-8B2E-477A-BEBA-51C0A2E6FE27}"/>
              </a:ext>
            </a:extLst>
          </p:cNvPr>
          <p:cNvSpPr>
            <a:spLocks noGrp="1"/>
          </p:cNvSpPr>
          <p:nvPr>
            <p:ph idx="1"/>
          </p:nvPr>
        </p:nvSpPr>
        <p:spPr>
          <a:xfrm>
            <a:off x="1097280" y="1845734"/>
            <a:ext cx="5640019" cy="4023360"/>
          </a:xfrm>
        </p:spPr>
        <p:txBody>
          <a:bodyPr>
            <a:normAutofit lnSpcReduction="10000"/>
          </a:bodyPr>
          <a:lstStyle/>
          <a:p>
            <a:pPr marL="811213" lvl="1" indent="-354013">
              <a:lnSpc>
                <a:spcPct val="100000"/>
              </a:lnSpc>
              <a:buFont typeface="Wingdings" pitchFamily="2" charset="2"/>
              <a:buChar char="Ø"/>
            </a:pPr>
            <a:r>
              <a:rPr lang="tr-TR" sz="2800" dirty="0">
                <a:solidFill>
                  <a:schemeClr val="accent2">
                    <a:lumMod val="50000"/>
                  </a:schemeClr>
                </a:solidFill>
              </a:rPr>
              <a:t>Çoğunlukla yerkabuğundaki kayaçlarda ya da kayaçlardaki çatlakları, gözenekleri dolduran su, su buharı veya diğer akışkanlarda bulunur.</a:t>
            </a:r>
            <a:br>
              <a:rPr lang="tr-TR" sz="2800" dirty="0">
                <a:solidFill>
                  <a:schemeClr val="accent2">
                    <a:lumMod val="50000"/>
                  </a:schemeClr>
                </a:solidFill>
              </a:rPr>
            </a:br>
            <a:r>
              <a:rPr lang="tr-TR" sz="2800" dirty="0">
                <a:solidFill>
                  <a:schemeClr val="accent2">
                    <a:lumMod val="50000"/>
                  </a:schemeClr>
                </a:solidFill>
              </a:rPr>
              <a:t> </a:t>
            </a:r>
          </a:p>
          <a:p>
            <a:pPr marL="811213" lvl="1" indent="-354013">
              <a:lnSpc>
                <a:spcPct val="100000"/>
              </a:lnSpc>
              <a:buFont typeface="Wingdings" pitchFamily="2" charset="2"/>
              <a:buChar char="Ø"/>
            </a:pPr>
            <a:r>
              <a:rPr lang="tr-TR" sz="2800" dirty="0">
                <a:solidFill>
                  <a:schemeClr val="accent2">
                    <a:lumMod val="50000"/>
                  </a:schemeClr>
                </a:solidFill>
              </a:rPr>
              <a:t>Teknolojik destekle doğrudan ısıtma ya da elektrik üretiminde kullanılır.</a:t>
            </a:r>
          </a:p>
          <a:p>
            <a:pPr>
              <a:lnSpc>
                <a:spcPct val="100000"/>
              </a:lnSpc>
            </a:pPr>
            <a:endParaRPr lang="tr-TR" sz="2800" dirty="0">
              <a:solidFill>
                <a:schemeClr val="accent2">
                  <a:lumMod val="50000"/>
                </a:schemeClr>
              </a:solidFill>
            </a:endParaRPr>
          </a:p>
        </p:txBody>
      </p:sp>
      <p:pic>
        <p:nvPicPr>
          <p:cNvPr id="5" name="Resim 4">
            <a:extLst>
              <a:ext uri="{FF2B5EF4-FFF2-40B4-BE49-F238E27FC236}">
                <a16:creationId xmlns="" xmlns:a16="http://schemas.microsoft.com/office/drawing/2014/main" id="{BA91CEEA-C75A-40EB-A424-1E28D61E3AA1}"/>
              </a:ext>
            </a:extLst>
          </p:cNvPr>
          <p:cNvPicPr>
            <a:picLocks noChangeAspect="1"/>
          </p:cNvPicPr>
          <p:nvPr/>
        </p:nvPicPr>
        <p:blipFill rotWithShape="1">
          <a:blip r:embed="rId2"/>
          <a:srcRect l="18096" r="26320"/>
          <a:stretch/>
        </p:blipFill>
        <p:spPr>
          <a:xfrm>
            <a:off x="6920178" y="1845734"/>
            <a:ext cx="4235502" cy="3924300"/>
          </a:xfrm>
          <a:prstGeom prst="rect">
            <a:avLst/>
          </a:prstGeom>
        </p:spPr>
      </p:pic>
    </p:spTree>
    <p:extLst>
      <p:ext uri="{BB962C8B-B14F-4D97-AF65-F5344CB8AC3E}">
        <p14:creationId xmlns:p14="http://schemas.microsoft.com/office/powerpoint/2010/main" val="1147771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p:nvPr>
        </p:nvSpPr>
        <p:spPr/>
        <p:txBody>
          <a:bodyPr/>
          <a:lstStyle/>
          <a:p>
            <a:r>
              <a:rPr lang="tr-TR" sz="4800" b="1" dirty="0">
                <a:solidFill>
                  <a:schemeClr val="accent2">
                    <a:lumMod val="50000"/>
                  </a:schemeClr>
                </a:solidFill>
              </a:rPr>
              <a:t>Jeotermal Enerji</a:t>
            </a:r>
            <a:br>
              <a:rPr lang="tr-TR" sz="4800" b="1" dirty="0">
                <a:solidFill>
                  <a:schemeClr val="accent2">
                    <a:lumMod val="50000"/>
                  </a:schemeClr>
                </a:solidFill>
              </a:rPr>
            </a:br>
            <a:endParaRPr lang="tr-TR" dirty="0">
              <a:solidFill>
                <a:schemeClr val="accent2">
                  <a:lumMod val="50000"/>
                </a:schemeClr>
              </a:solidFill>
            </a:endParaRPr>
          </a:p>
        </p:txBody>
      </p:sp>
      <p:sp>
        <p:nvSpPr>
          <p:cNvPr id="7" name="Metin kutusu 6">
            <a:extLst>
              <a:ext uri="{FF2B5EF4-FFF2-40B4-BE49-F238E27FC236}">
                <a16:creationId xmlns="" xmlns:a16="http://schemas.microsoft.com/office/drawing/2014/main" id="{6593888B-A6FE-4259-8A68-53A4E9ED007E}"/>
              </a:ext>
            </a:extLst>
          </p:cNvPr>
          <p:cNvSpPr txBox="1"/>
          <p:nvPr/>
        </p:nvSpPr>
        <p:spPr>
          <a:xfrm>
            <a:off x="1097280" y="2179929"/>
            <a:ext cx="10058400" cy="3785652"/>
          </a:xfrm>
          <a:prstGeom prst="rect">
            <a:avLst/>
          </a:prstGeom>
          <a:noFill/>
        </p:spPr>
        <p:txBody>
          <a:bodyPr wrap="square" rtlCol="0">
            <a:spAutoFit/>
          </a:bodyPr>
          <a:lstStyle/>
          <a:p>
            <a:pPr marL="342900" indent="-342900" algn="l">
              <a:buFont typeface="Wingdings" panose="05000000000000000000" pitchFamily="2" charset="2"/>
              <a:buChar char="Ø"/>
            </a:pPr>
            <a:r>
              <a:rPr lang="tr-TR" sz="2400" b="0" i="0" dirty="0">
                <a:solidFill>
                  <a:schemeClr val="accent3">
                    <a:lumMod val="50000"/>
                  </a:schemeClr>
                </a:solidFill>
                <a:effectLst/>
                <a:latin typeface="Roboto"/>
              </a:rPr>
              <a:t>Elektrik Enerjisi Üretimi: 130°C ve üzeri sıcaklıklarda ekonomik olarak yapılabilir.</a:t>
            </a:r>
          </a:p>
          <a:p>
            <a:pPr marL="342900" indent="-342900" algn="l">
              <a:buFont typeface="Wingdings" panose="05000000000000000000" pitchFamily="2" charset="2"/>
              <a:buChar char="Ø"/>
            </a:pPr>
            <a:endParaRPr lang="tr-TR" sz="2400" b="0" i="0" dirty="0">
              <a:solidFill>
                <a:schemeClr val="accent3">
                  <a:lumMod val="50000"/>
                </a:schemeClr>
              </a:solidFill>
              <a:effectLst/>
              <a:latin typeface="Roboto"/>
            </a:endParaRPr>
          </a:p>
          <a:p>
            <a:pPr marL="342900" indent="-342900" algn="l">
              <a:buFont typeface="Wingdings" panose="05000000000000000000" pitchFamily="2" charset="2"/>
              <a:buChar char="Ø"/>
            </a:pPr>
            <a:r>
              <a:rPr lang="tr-TR" sz="2400" b="0" i="0" dirty="0">
                <a:solidFill>
                  <a:schemeClr val="accent3">
                    <a:lumMod val="50000"/>
                  </a:schemeClr>
                </a:solidFill>
                <a:effectLst/>
                <a:latin typeface="Roboto"/>
              </a:rPr>
              <a:t>İklimlendirme (Isıtma, Soğutma): Bina, Şehir, Seracılık vb.</a:t>
            </a:r>
          </a:p>
          <a:p>
            <a:pPr marL="342900" indent="-342900" algn="l">
              <a:buFont typeface="Wingdings" panose="05000000000000000000" pitchFamily="2" charset="2"/>
              <a:buChar char="Ø"/>
            </a:pPr>
            <a:endParaRPr lang="tr-TR" sz="2400" b="0" i="0" dirty="0">
              <a:solidFill>
                <a:schemeClr val="accent3">
                  <a:lumMod val="50000"/>
                </a:schemeClr>
              </a:solidFill>
              <a:effectLst/>
              <a:latin typeface="Roboto"/>
            </a:endParaRPr>
          </a:p>
          <a:p>
            <a:pPr marL="342900" indent="-342900" algn="l">
              <a:buFont typeface="Wingdings" panose="05000000000000000000" pitchFamily="2" charset="2"/>
              <a:buChar char="Ø"/>
            </a:pPr>
            <a:r>
              <a:rPr lang="tr-TR" sz="2400" b="0" i="0" dirty="0">
                <a:solidFill>
                  <a:schemeClr val="accent3">
                    <a:lumMod val="50000"/>
                  </a:schemeClr>
                </a:solidFill>
                <a:effectLst/>
                <a:latin typeface="Roboto"/>
              </a:rPr>
              <a:t>Endüstriyel amaçlı kullanım: Isıtma, kurutma, pişirme vb.</a:t>
            </a:r>
          </a:p>
          <a:p>
            <a:pPr marL="342900" indent="-342900" algn="l">
              <a:buFont typeface="Wingdings" panose="05000000000000000000" pitchFamily="2" charset="2"/>
              <a:buChar char="Ø"/>
            </a:pPr>
            <a:endParaRPr lang="tr-TR" sz="2400" b="0" i="0" dirty="0">
              <a:solidFill>
                <a:schemeClr val="accent3">
                  <a:lumMod val="50000"/>
                </a:schemeClr>
              </a:solidFill>
              <a:effectLst/>
              <a:latin typeface="Roboto"/>
            </a:endParaRPr>
          </a:p>
          <a:p>
            <a:pPr marL="342900" indent="-342900" algn="l">
              <a:buFont typeface="Wingdings" panose="05000000000000000000" pitchFamily="2" charset="2"/>
              <a:buChar char="Ø"/>
            </a:pPr>
            <a:r>
              <a:rPr lang="tr-TR" sz="2400" b="0" i="0" dirty="0">
                <a:solidFill>
                  <a:schemeClr val="accent3">
                    <a:lumMod val="50000"/>
                  </a:schemeClr>
                </a:solidFill>
                <a:effectLst/>
                <a:latin typeface="Roboto"/>
              </a:rPr>
              <a:t>Kimyasal madde </a:t>
            </a:r>
            <a:r>
              <a:rPr lang="tr-TR" sz="2400" b="0" i="0" dirty="0" err="1">
                <a:solidFill>
                  <a:schemeClr val="accent3">
                    <a:lumMod val="50000"/>
                  </a:schemeClr>
                </a:solidFill>
                <a:effectLst/>
                <a:latin typeface="Roboto"/>
              </a:rPr>
              <a:t>eldesi</a:t>
            </a:r>
            <a:r>
              <a:rPr lang="tr-TR" sz="2400" b="0" i="0" dirty="0">
                <a:solidFill>
                  <a:schemeClr val="accent3">
                    <a:lumMod val="50000"/>
                  </a:schemeClr>
                </a:solidFill>
                <a:effectLst/>
                <a:latin typeface="Roboto"/>
              </a:rPr>
              <a:t>: Kuru buz üretimi (CO2), </a:t>
            </a:r>
            <a:r>
              <a:rPr lang="tr-TR" sz="2400" b="0" i="0" dirty="0" err="1">
                <a:solidFill>
                  <a:schemeClr val="accent3">
                    <a:lumMod val="50000"/>
                  </a:schemeClr>
                </a:solidFill>
                <a:effectLst/>
                <a:latin typeface="Roboto"/>
              </a:rPr>
              <a:t>Li</a:t>
            </a:r>
            <a:r>
              <a:rPr lang="tr-TR" sz="2400" b="0" i="0" dirty="0">
                <a:solidFill>
                  <a:schemeClr val="accent3">
                    <a:lumMod val="50000"/>
                  </a:schemeClr>
                </a:solidFill>
                <a:effectLst/>
                <a:latin typeface="Roboto"/>
              </a:rPr>
              <a:t>, Çeşitli tuzlar, H2, Ağırsu, Borik Asit, Amonyum bikarbonat </a:t>
            </a:r>
            <a:r>
              <a:rPr lang="tr-TR" sz="2400" b="0" i="0" dirty="0" err="1">
                <a:solidFill>
                  <a:schemeClr val="accent3">
                    <a:lumMod val="50000"/>
                  </a:schemeClr>
                </a:solidFill>
                <a:effectLst/>
                <a:latin typeface="Roboto"/>
              </a:rPr>
              <a:t>eldesi</a:t>
            </a:r>
            <a:r>
              <a:rPr lang="tr-TR" sz="2400" b="0" i="0" dirty="0">
                <a:solidFill>
                  <a:schemeClr val="accent3">
                    <a:lumMod val="50000"/>
                  </a:schemeClr>
                </a:solidFill>
                <a:effectLst/>
                <a:latin typeface="Roboto"/>
              </a:rPr>
              <a:t> ve Gübre </a:t>
            </a:r>
            <a:r>
              <a:rPr lang="tr-TR" sz="2400" b="0" i="0" dirty="0" err="1">
                <a:solidFill>
                  <a:schemeClr val="accent3">
                    <a:lumMod val="50000"/>
                  </a:schemeClr>
                </a:solidFill>
                <a:effectLst/>
                <a:latin typeface="Roboto"/>
              </a:rPr>
              <a:t>vb</a:t>
            </a:r>
            <a:endParaRPr lang="tr-TR" sz="2400" b="0" i="0" dirty="0">
              <a:solidFill>
                <a:schemeClr val="accent3">
                  <a:lumMod val="50000"/>
                </a:schemeClr>
              </a:solidFill>
              <a:effectLst/>
              <a:latin typeface="Roboto"/>
            </a:endParaRPr>
          </a:p>
          <a:p>
            <a:pPr marL="342900" indent="-342900">
              <a:buFont typeface="Wingdings" panose="05000000000000000000" pitchFamily="2" charset="2"/>
              <a:buChar char="Ø"/>
            </a:pPr>
            <a:endParaRPr lang="tr-TR" sz="2400" dirty="0">
              <a:solidFill>
                <a:schemeClr val="accent3">
                  <a:lumMod val="50000"/>
                </a:schemeClr>
              </a:solidFill>
            </a:endParaRPr>
          </a:p>
        </p:txBody>
      </p:sp>
    </p:spTree>
    <p:extLst>
      <p:ext uri="{BB962C8B-B14F-4D97-AF65-F5344CB8AC3E}">
        <p14:creationId xmlns:p14="http://schemas.microsoft.com/office/powerpoint/2010/main" val="1902655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idx="4294967295"/>
          </p:nvPr>
        </p:nvSpPr>
        <p:spPr>
          <a:xfrm>
            <a:off x="992428" y="252412"/>
            <a:ext cx="10058400" cy="1449387"/>
          </a:xfrm>
        </p:spPr>
        <p:txBody>
          <a:bodyPr/>
          <a:lstStyle/>
          <a:p>
            <a:r>
              <a:rPr lang="tr-TR" sz="4800" b="1" dirty="0">
                <a:solidFill>
                  <a:schemeClr val="accent2">
                    <a:lumMod val="50000"/>
                  </a:schemeClr>
                </a:solidFill>
              </a:rPr>
              <a:t>Jeotermal Enerji</a:t>
            </a:r>
            <a:br>
              <a:rPr lang="tr-TR" sz="4800" b="1" dirty="0">
                <a:solidFill>
                  <a:schemeClr val="accent2">
                    <a:lumMod val="50000"/>
                  </a:schemeClr>
                </a:solidFill>
              </a:rPr>
            </a:br>
            <a:endParaRPr lang="tr-TR" dirty="0">
              <a:solidFill>
                <a:schemeClr val="accent2">
                  <a:lumMod val="50000"/>
                </a:schemeClr>
              </a:solidFill>
            </a:endParaRPr>
          </a:p>
        </p:txBody>
      </p:sp>
      <p:pic>
        <p:nvPicPr>
          <p:cNvPr id="3074" name="Picture 2" descr="jeotermal enerji">
            <a:extLst>
              <a:ext uri="{FF2B5EF4-FFF2-40B4-BE49-F238E27FC236}">
                <a16:creationId xmlns="" xmlns:a16="http://schemas.microsoft.com/office/drawing/2014/main" id="{FDDD8D37-E533-4F75-BC2A-5A7B7AA9C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031" y="1208275"/>
            <a:ext cx="6720458" cy="501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207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p:nvPr>
        </p:nvSpPr>
        <p:spPr/>
        <p:txBody>
          <a:bodyPr/>
          <a:lstStyle/>
          <a:p>
            <a:r>
              <a:rPr lang="tr-TR" sz="4800" b="1" dirty="0">
                <a:solidFill>
                  <a:schemeClr val="accent2">
                    <a:lumMod val="50000"/>
                  </a:schemeClr>
                </a:solidFill>
              </a:rPr>
              <a:t>Dalga Enerjisi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0381BDDF-8B2E-477A-BEBA-51C0A2E6FE27}"/>
              </a:ext>
            </a:extLst>
          </p:cNvPr>
          <p:cNvSpPr>
            <a:spLocks noGrp="1"/>
          </p:cNvSpPr>
          <p:nvPr>
            <p:ph idx="1"/>
          </p:nvPr>
        </p:nvSpPr>
        <p:spPr>
          <a:xfrm>
            <a:off x="1097280" y="1845734"/>
            <a:ext cx="9334195" cy="4023360"/>
          </a:xfrm>
        </p:spPr>
        <p:txBody>
          <a:bodyPr>
            <a:normAutofit/>
          </a:bodyPr>
          <a:lstStyle/>
          <a:p>
            <a:pPr marL="811213" lvl="1" indent="-354013">
              <a:lnSpc>
                <a:spcPct val="100000"/>
              </a:lnSpc>
              <a:buFont typeface="Wingdings" pitchFamily="2" charset="2"/>
              <a:buChar char="Ø"/>
            </a:pPr>
            <a:r>
              <a:rPr lang="tr-TR" sz="2000" dirty="0">
                <a:solidFill>
                  <a:schemeClr val="accent2">
                    <a:lumMod val="50000"/>
                  </a:schemeClr>
                </a:solidFill>
              </a:rPr>
              <a:t>Okyanus enerjisi ya da deniz dalgası enerjisi olarak da bilinen “dalga enerjisi” okyanus ya da deniz dalgalarından enerji almaktadır.</a:t>
            </a:r>
          </a:p>
          <a:p>
            <a:pPr marL="811213" lvl="1" indent="-354013">
              <a:lnSpc>
                <a:spcPct val="100000"/>
              </a:lnSpc>
              <a:buFont typeface="Wingdings" pitchFamily="2" charset="2"/>
              <a:buChar char="Ø"/>
            </a:pPr>
            <a:endParaRPr lang="tr-TR" sz="2000" dirty="0">
              <a:solidFill>
                <a:schemeClr val="accent2">
                  <a:lumMod val="50000"/>
                </a:schemeClr>
              </a:solidFill>
            </a:endParaRPr>
          </a:p>
        </p:txBody>
      </p:sp>
      <p:pic>
        <p:nvPicPr>
          <p:cNvPr id="4" name="Resim 3">
            <a:extLst>
              <a:ext uri="{FF2B5EF4-FFF2-40B4-BE49-F238E27FC236}">
                <a16:creationId xmlns="" xmlns:a16="http://schemas.microsoft.com/office/drawing/2014/main" id="{991513BB-8F96-4796-86F6-ECFFFEDDB48A}"/>
              </a:ext>
            </a:extLst>
          </p:cNvPr>
          <p:cNvPicPr>
            <a:picLocks noChangeAspect="1"/>
          </p:cNvPicPr>
          <p:nvPr/>
        </p:nvPicPr>
        <p:blipFill rotWithShape="1">
          <a:blip r:embed="rId2"/>
          <a:srcRect l="27505" t="32213" r="7144" b="19040"/>
          <a:stretch/>
        </p:blipFill>
        <p:spPr>
          <a:xfrm>
            <a:off x="2648103" y="2809036"/>
            <a:ext cx="6722669" cy="3343047"/>
          </a:xfrm>
          <a:prstGeom prst="rect">
            <a:avLst/>
          </a:prstGeom>
        </p:spPr>
      </p:pic>
    </p:spTree>
    <p:extLst>
      <p:ext uri="{BB962C8B-B14F-4D97-AF65-F5344CB8AC3E}">
        <p14:creationId xmlns:p14="http://schemas.microsoft.com/office/powerpoint/2010/main" val="243180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p:nvPr>
        </p:nvSpPr>
        <p:spPr/>
        <p:txBody>
          <a:bodyPr/>
          <a:lstStyle/>
          <a:p>
            <a:r>
              <a:rPr lang="tr-TR" sz="4800" b="1" dirty="0">
                <a:solidFill>
                  <a:schemeClr val="accent2">
                    <a:lumMod val="50000"/>
                  </a:schemeClr>
                </a:solidFill>
              </a:rPr>
              <a:t>Dalga Enerjisi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0381BDDF-8B2E-477A-BEBA-51C0A2E6FE27}"/>
              </a:ext>
            </a:extLst>
          </p:cNvPr>
          <p:cNvSpPr>
            <a:spLocks noGrp="1"/>
          </p:cNvSpPr>
          <p:nvPr>
            <p:ph idx="1"/>
          </p:nvPr>
        </p:nvSpPr>
        <p:spPr>
          <a:xfrm>
            <a:off x="1097280" y="1845734"/>
            <a:ext cx="9334195" cy="4023360"/>
          </a:xfrm>
        </p:spPr>
        <p:txBody>
          <a:bodyPr>
            <a:normAutofit/>
          </a:bodyPr>
          <a:lstStyle/>
          <a:p>
            <a:pPr marL="811213" lvl="1" indent="-354013">
              <a:lnSpc>
                <a:spcPct val="100000"/>
              </a:lnSpc>
              <a:buFont typeface="Wingdings" pitchFamily="2" charset="2"/>
              <a:buChar char="Ø"/>
            </a:pPr>
            <a:r>
              <a:rPr lang="tr-TR" sz="2000" dirty="0">
                <a:solidFill>
                  <a:schemeClr val="accent2">
                    <a:lumMod val="50000"/>
                  </a:schemeClr>
                </a:solidFill>
              </a:rPr>
              <a:t>Yakalanan enerji daha sonra elektrik üretimi, tesislere güç sağlanması veya su pompalaması için kullanılabilir. Dalga üretim tesislerinden güç toplamak kolay değildir ve bu yüzden dünyanın dört bir yanında dalga üreten çok az tesis vardır.</a:t>
            </a:r>
          </a:p>
        </p:txBody>
      </p:sp>
      <p:pic>
        <p:nvPicPr>
          <p:cNvPr id="6" name="Resim 5">
            <a:extLst>
              <a:ext uri="{FF2B5EF4-FFF2-40B4-BE49-F238E27FC236}">
                <a16:creationId xmlns="" xmlns:a16="http://schemas.microsoft.com/office/drawing/2014/main" id="{4F949F2C-67E7-432A-8D40-DB846435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0" y="2886551"/>
            <a:ext cx="5842000" cy="3175000"/>
          </a:xfrm>
          <a:prstGeom prst="rect">
            <a:avLst/>
          </a:prstGeom>
        </p:spPr>
      </p:pic>
    </p:spTree>
    <p:extLst>
      <p:ext uri="{BB962C8B-B14F-4D97-AF65-F5344CB8AC3E}">
        <p14:creationId xmlns:p14="http://schemas.microsoft.com/office/powerpoint/2010/main" val="1396706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idx="4294967295"/>
          </p:nvPr>
        </p:nvSpPr>
        <p:spPr>
          <a:xfrm>
            <a:off x="907085" y="316598"/>
            <a:ext cx="10058400" cy="1449387"/>
          </a:xfrm>
        </p:spPr>
        <p:txBody>
          <a:bodyPr/>
          <a:lstStyle/>
          <a:p>
            <a:r>
              <a:rPr lang="tr-TR" sz="4800" b="1" dirty="0">
                <a:solidFill>
                  <a:schemeClr val="accent2">
                    <a:lumMod val="50000"/>
                  </a:schemeClr>
                </a:solidFill>
              </a:rPr>
              <a:t>Dalga Enerjisi</a:t>
            </a:r>
            <a:br>
              <a:rPr lang="tr-TR" sz="4800" b="1" dirty="0">
                <a:solidFill>
                  <a:schemeClr val="accent2">
                    <a:lumMod val="50000"/>
                  </a:schemeClr>
                </a:solidFill>
              </a:rPr>
            </a:br>
            <a:endParaRPr lang="tr-TR" dirty="0">
              <a:solidFill>
                <a:schemeClr val="accent2">
                  <a:lumMod val="50000"/>
                </a:schemeClr>
              </a:solidFill>
            </a:endParaRPr>
          </a:p>
        </p:txBody>
      </p:sp>
      <p:pic>
        <p:nvPicPr>
          <p:cNvPr id="4" name="Resim 3">
            <a:extLst>
              <a:ext uri="{FF2B5EF4-FFF2-40B4-BE49-F238E27FC236}">
                <a16:creationId xmlns="" xmlns:a16="http://schemas.microsoft.com/office/drawing/2014/main" id="{CA240E93-DD8D-4C50-8F41-0536388A0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00" y="1907286"/>
            <a:ext cx="4869485" cy="3043428"/>
          </a:xfrm>
          <a:prstGeom prst="rect">
            <a:avLst/>
          </a:prstGeom>
        </p:spPr>
      </p:pic>
      <p:pic>
        <p:nvPicPr>
          <p:cNvPr id="9" name="Picture 2">
            <a:extLst>
              <a:ext uri="{FF2B5EF4-FFF2-40B4-BE49-F238E27FC236}">
                <a16:creationId xmlns="" xmlns:a16="http://schemas.microsoft.com/office/drawing/2014/main" id="{4554BDA7-05AB-4C8C-8E95-83D01A539F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13" t="26637" r="9786" b="358"/>
          <a:stretch/>
        </p:blipFill>
        <p:spPr bwMode="auto">
          <a:xfrm>
            <a:off x="5802342" y="1722562"/>
            <a:ext cx="5352330" cy="32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04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BFA2F53-6EFF-44D4-A2A5-0CB5457707E6}"/>
              </a:ext>
            </a:extLst>
          </p:cNvPr>
          <p:cNvSpPr>
            <a:spLocks noGrp="1"/>
          </p:cNvSpPr>
          <p:nvPr>
            <p:ph type="title" idx="4294967295"/>
          </p:nvPr>
        </p:nvSpPr>
        <p:spPr>
          <a:xfrm>
            <a:off x="907085" y="316598"/>
            <a:ext cx="10058400" cy="1449387"/>
          </a:xfrm>
        </p:spPr>
        <p:txBody>
          <a:bodyPr/>
          <a:lstStyle/>
          <a:p>
            <a:r>
              <a:rPr lang="tr-TR" sz="4800" b="1" dirty="0">
                <a:solidFill>
                  <a:schemeClr val="accent2">
                    <a:lumMod val="50000"/>
                  </a:schemeClr>
                </a:solidFill>
              </a:rPr>
              <a:t>Dalga Enerjisi</a:t>
            </a:r>
            <a:br>
              <a:rPr lang="tr-TR" sz="4800" b="1" dirty="0">
                <a:solidFill>
                  <a:schemeClr val="accent2">
                    <a:lumMod val="50000"/>
                  </a:schemeClr>
                </a:solidFill>
              </a:rPr>
            </a:br>
            <a:endParaRPr lang="tr-TR" dirty="0">
              <a:solidFill>
                <a:schemeClr val="accent2">
                  <a:lumMod val="50000"/>
                </a:schemeClr>
              </a:solidFill>
            </a:endParaRPr>
          </a:p>
        </p:txBody>
      </p:sp>
      <p:pic>
        <p:nvPicPr>
          <p:cNvPr id="5" name="Resim 4">
            <a:extLst>
              <a:ext uri="{FF2B5EF4-FFF2-40B4-BE49-F238E27FC236}">
                <a16:creationId xmlns="" xmlns:a16="http://schemas.microsoft.com/office/drawing/2014/main" id="{8F9DCC4E-D700-48E3-AC44-CF37939FC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96" y="1864436"/>
            <a:ext cx="5434804" cy="2568794"/>
          </a:xfrm>
          <a:prstGeom prst="rect">
            <a:avLst/>
          </a:prstGeom>
        </p:spPr>
      </p:pic>
      <p:pic>
        <p:nvPicPr>
          <p:cNvPr id="7" name="Resim 6">
            <a:extLst>
              <a:ext uri="{FF2B5EF4-FFF2-40B4-BE49-F238E27FC236}">
                <a16:creationId xmlns="" xmlns:a16="http://schemas.microsoft.com/office/drawing/2014/main" id="{652FAACF-61A2-431F-B828-C2CB2937A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287" y="1887592"/>
            <a:ext cx="5288683" cy="3367580"/>
          </a:xfrm>
          <a:prstGeom prst="rect">
            <a:avLst/>
          </a:prstGeom>
        </p:spPr>
      </p:pic>
    </p:spTree>
    <p:extLst>
      <p:ext uri="{BB962C8B-B14F-4D97-AF65-F5344CB8AC3E}">
        <p14:creationId xmlns:p14="http://schemas.microsoft.com/office/powerpoint/2010/main" val="270240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 xmlns:a16="http://schemas.microsoft.com/office/drawing/2014/main" id="{A8385D52-61DE-424E-9922-5D2C32477129}"/>
              </a:ext>
            </a:extLst>
          </p:cNvPr>
          <p:cNvSpPr txBox="1"/>
          <p:nvPr/>
        </p:nvSpPr>
        <p:spPr>
          <a:xfrm>
            <a:off x="1097280" y="2057400"/>
            <a:ext cx="4654906" cy="4401205"/>
          </a:xfrm>
          <a:prstGeom prst="rect">
            <a:avLst/>
          </a:prstGeom>
          <a:noFill/>
        </p:spPr>
        <p:txBody>
          <a:bodyPr wrap="square" rtlCol="0">
            <a:spAutoFit/>
          </a:bodyPr>
          <a:lstStyle/>
          <a:p>
            <a:r>
              <a:rPr lang="tr-TR" sz="2800" dirty="0">
                <a:solidFill>
                  <a:schemeClr val="accent2">
                    <a:lumMod val="50000"/>
                  </a:schemeClr>
                </a:solidFill>
              </a:rPr>
              <a:t>Aslında doğada yenilenemeyen enerji türü yoktur. Fakat bazı enerji kaynaklarının oluşumları, dolayısıyla yenilenmeleri çok uzun süreler almaktadır. Bu nedenle yenilenemez enerji kaynakları olarak adlandırılmışlardır.</a:t>
            </a:r>
          </a:p>
          <a:p>
            <a:endParaRPr lang="tr-TR" sz="2800" dirty="0"/>
          </a:p>
        </p:txBody>
      </p:sp>
      <p:sp>
        <p:nvSpPr>
          <p:cNvPr id="4" name="Başlık 3">
            <a:extLst>
              <a:ext uri="{FF2B5EF4-FFF2-40B4-BE49-F238E27FC236}">
                <a16:creationId xmlns="" xmlns:a16="http://schemas.microsoft.com/office/drawing/2014/main" id="{70A1A9F6-F249-4014-835A-FAE0B064ED97}"/>
              </a:ext>
            </a:extLst>
          </p:cNvPr>
          <p:cNvSpPr>
            <a:spLocks noGrp="1"/>
          </p:cNvSpPr>
          <p:nvPr>
            <p:ph type="title"/>
          </p:nvPr>
        </p:nvSpPr>
        <p:spPr/>
        <p:txBody>
          <a:bodyPr>
            <a:normAutofit/>
          </a:bodyPr>
          <a:lstStyle/>
          <a:p>
            <a:r>
              <a:rPr lang="tr-TR" sz="3600" b="1" dirty="0">
                <a:solidFill>
                  <a:schemeClr val="accent2">
                    <a:lumMod val="50000"/>
                  </a:schemeClr>
                </a:solidFill>
              </a:rPr>
              <a:t>YENİLENEBİLİR –YENİLENEMEZ ENERJİ KAYNAKLARI</a:t>
            </a:r>
          </a:p>
        </p:txBody>
      </p:sp>
      <p:pic>
        <p:nvPicPr>
          <p:cNvPr id="5" name="Resim 4">
            <a:extLst>
              <a:ext uri="{FF2B5EF4-FFF2-40B4-BE49-F238E27FC236}">
                <a16:creationId xmlns="" xmlns:a16="http://schemas.microsoft.com/office/drawing/2014/main" id="{A99D00DE-EDAA-4EC5-8259-0C3B4BAED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480" y="1912923"/>
            <a:ext cx="5337657" cy="4003243"/>
          </a:xfrm>
          <a:prstGeom prst="rect">
            <a:avLst/>
          </a:prstGeom>
        </p:spPr>
      </p:pic>
    </p:spTree>
    <p:extLst>
      <p:ext uri="{BB962C8B-B14F-4D97-AF65-F5344CB8AC3E}">
        <p14:creationId xmlns:p14="http://schemas.microsoft.com/office/powerpoint/2010/main" val="69520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EEA914B-7F02-4F02-8AE5-36A37E89D92B}"/>
              </a:ext>
            </a:extLst>
          </p:cNvPr>
          <p:cNvSpPr>
            <a:spLocks noGrp="1"/>
          </p:cNvSpPr>
          <p:nvPr>
            <p:ph type="title"/>
          </p:nvPr>
        </p:nvSpPr>
        <p:spPr/>
        <p:txBody>
          <a:bodyPr/>
          <a:lstStyle/>
          <a:p>
            <a:r>
              <a:rPr lang="tr-TR" sz="4800" b="1" dirty="0">
                <a:solidFill>
                  <a:schemeClr val="accent2">
                    <a:lumMod val="50000"/>
                  </a:schemeClr>
                </a:solidFill>
              </a:rPr>
              <a:t>Yenilenebilir Enerji Kaynakları</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8E926337-198A-4951-91E6-0A1C19D2FF82}"/>
              </a:ext>
            </a:extLst>
          </p:cNvPr>
          <p:cNvSpPr>
            <a:spLocks noGrp="1"/>
          </p:cNvSpPr>
          <p:nvPr>
            <p:ph idx="1"/>
          </p:nvPr>
        </p:nvSpPr>
        <p:spPr/>
        <p:txBody>
          <a:bodyPr/>
          <a:lstStyle/>
          <a:p>
            <a:pPr marL="354013" indent="-354013">
              <a:lnSpc>
                <a:spcPts val="3400"/>
              </a:lnSpc>
            </a:pPr>
            <a:r>
              <a:rPr lang="tr-TR" sz="2800" b="1" i="1" dirty="0">
                <a:solidFill>
                  <a:schemeClr val="accent2">
                    <a:lumMod val="50000"/>
                  </a:schemeClr>
                </a:solidFill>
              </a:rPr>
              <a:t>Avantajları</a:t>
            </a:r>
          </a:p>
          <a:p>
            <a:pPr marL="354013" indent="-354013">
              <a:lnSpc>
                <a:spcPts val="3400"/>
              </a:lnSpc>
            </a:pPr>
            <a:endParaRPr lang="tr-TR" sz="3200" b="1" dirty="0">
              <a:solidFill>
                <a:schemeClr val="accent2">
                  <a:lumMod val="50000"/>
                </a:schemeClr>
              </a:solidFill>
            </a:endParaRPr>
          </a:p>
          <a:p>
            <a:pPr marL="811213" lvl="1" indent="-354013">
              <a:lnSpc>
                <a:spcPts val="3400"/>
              </a:lnSpc>
              <a:buFont typeface="Wingdings" pitchFamily="2" charset="2"/>
              <a:buChar char="Ø"/>
            </a:pPr>
            <a:r>
              <a:rPr lang="tr-TR" sz="3200" dirty="0">
                <a:solidFill>
                  <a:schemeClr val="accent2">
                    <a:lumMod val="50000"/>
                  </a:schemeClr>
                </a:solidFill>
              </a:rPr>
              <a:t>Tükenmez.</a:t>
            </a:r>
            <a:br>
              <a:rPr lang="tr-TR" sz="3200" dirty="0">
                <a:solidFill>
                  <a:schemeClr val="accent2">
                    <a:lumMod val="50000"/>
                  </a:schemeClr>
                </a:solidFill>
              </a:rPr>
            </a:br>
            <a:endParaRPr lang="tr-TR" sz="3200" dirty="0">
              <a:solidFill>
                <a:schemeClr val="accent2">
                  <a:lumMod val="50000"/>
                </a:schemeClr>
              </a:solidFill>
            </a:endParaRPr>
          </a:p>
          <a:p>
            <a:pPr marL="811213" lvl="1" indent="-354013">
              <a:lnSpc>
                <a:spcPts val="3400"/>
              </a:lnSpc>
              <a:buFont typeface="Wingdings" pitchFamily="2" charset="2"/>
              <a:buChar char="Ø"/>
            </a:pPr>
            <a:r>
              <a:rPr lang="tr-TR" sz="3200" dirty="0">
                <a:solidFill>
                  <a:schemeClr val="accent2">
                    <a:lumMod val="50000"/>
                  </a:schemeClr>
                </a:solidFill>
              </a:rPr>
              <a:t>Temizdir.</a:t>
            </a:r>
            <a:br>
              <a:rPr lang="tr-TR" sz="3200" dirty="0">
                <a:solidFill>
                  <a:schemeClr val="accent2">
                    <a:lumMod val="50000"/>
                  </a:schemeClr>
                </a:solidFill>
              </a:rPr>
            </a:br>
            <a:endParaRPr lang="tr-TR" sz="3200" dirty="0">
              <a:solidFill>
                <a:schemeClr val="accent2">
                  <a:lumMod val="50000"/>
                </a:schemeClr>
              </a:solidFill>
            </a:endParaRPr>
          </a:p>
          <a:p>
            <a:pPr marL="811213" lvl="1" indent="-354013">
              <a:lnSpc>
                <a:spcPts val="3400"/>
              </a:lnSpc>
              <a:buFont typeface="Wingdings" pitchFamily="2" charset="2"/>
              <a:buChar char="Ø"/>
            </a:pPr>
            <a:r>
              <a:rPr lang="tr-TR" sz="3200" dirty="0">
                <a:solidFill>
                  <a:schemeClr val="accent2">
                    <a:lumMod val="50000"/>
                  </a:schemeClr>
                </a:solidFill>
              </a:rPr>
              <a:t>Hava kirliliği sorunu yaratmaz.</a:t>
            </a:r>
          </a:p>
          <a:p>
            <a:endParaRPr lang="tr-TR" dirty="0">
              <a:solidFill>
                <a:schemeClr val="accent2">
                  <a:lumMod val="50000"/>
                </a:schemeClr>
              </a:solidFill>
            </a:endParaRPr>
          </a:p>
        </p:txBody>
      </p:sp>
    </p:spTree>
    <p:extLst>
      <p:ext uri="{BB962C8B-B14F-4D97-AF65-F5344CB8AC3E}">
        <p14:creationId xmlns:p14="http://schemas.microsoft.com/office/powerpoint/2010/main" val="869647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EEA914B-7F02-4F02-8AE5-36A37E89D92B}"/>
              </a:ext>
            </a:extLst>
          </p:cNvPr>
          <p:cNvSpPr>
            <a:spLocks noGrp="1"/>
          </p:cNvSpPr>
          <p:nvPr>
            <p:ph type="title"/>
          </p:nvPr>
        </p:nvSpPr>
        <p:spPr/>
        <p:txBody>
          <a:bodyPr/>
          <a:lstStyle/>
          <a:p>
            <a:r>
              <a:rPr lang="tr-TR" sz="4800" b="1" dirty="0">
                <a:solidFill>
                  <a:schemeClr val="accent2">
                    <a:lumMod val="50000"/>
                  </a:schemeClr>
                </a:solidFill>
              </a:rPr>
              <a:t>Yenilenebilir Enerji Kaynakları</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8E926337-198A-4951-91E6-0A1C19D2FF82}"/>
              </a:ext>
            </a:extLst>
          </p:cNvPr>
          <p:cNvSpPr>
            <a:spLocks noGrp="1"/>
          </p:cNvSpPr>
          <p:nvPr>
            <p:ph idx="1"/>
          </p:nvPr>
        </p:nvSpPr>
        <p:spPr/>
        <p:txBody>
          <a:bodyPr>
            <a:normAutofit/>
          </a:bodyPr>
          <a:lstStyle/>
          <a:p>
            <a:pPr marL="354013" indent="-354013">
              <a:lnSpc>
                <a:spcPts val="3400"/>
              </a:lnSpc>
            </a:pPr>
            <a:r>
              <a:rPr lang="tr-TR" sz="2800" b="1" i="1" dirty="0">
                <a:solidFill>
                  <a:schemeClr val="accent2">
                    <a:lumMod val="50000"/>
                  </a:schemeClr>
                </a:solidFill>
              </a:rPr>
              <a:t>Avantajları</a:t>
            </a:r>
          </a:p>
          <a:p>
            <a:pPr marL="354013" indent="-354013">
              <a:lnSpc>
                <a:spcPts val="3400"/>
              </a:lnSpc>
            </a:pPr>
            <a:endParaRPr lang="tr-TR" sz="3200" b="1" dirty="0">
              <a:solidFill>
                <a:schemeClr val="accent2">
                  <a:lumMod val="50000"/>
                </a:schemeClr>
              </a:solidFill>
            </a:endParaRPr>
          </a:p>
          <a:p>
            <a:pPr marL="811213" lvl="1" indent="-354013">
              <a:lnSpc>
                <a:spcPts val="3400"/>
              </a:lnSpc>
              <a:buFont typeface="Wingdings" pitchFamily="2" charset="2"/>
              <a:buChar char="Ø"/>
            </a:pPr>
            <a:r>
              <a:rPr lang="tr-TR" sz="3200" dirty="0">
                <a:solidFill>
                  <a:schemeClr val="accent2">
                    <a:lumMod val="50000"/>
                  </a:schemeClr>
                </a:solidFill>
              </a:rPr>
              <a:t>İthalat bağımlılığını önler.</a:t>
            </a:r>
            <a:br>
              <a:rPr lang="tr-TR" sz="3200" dirty="0">
                <a:solidFill>
                  <a:schemeClr val="accent2">
                    <a:lumMod val="50000"/>
                  </a:schemeClr>
                </a:solidFill>
              </a:rPr>
            </a:br>
            <a:endParaRPr lang="tr-TR" sz="3200" dirty="0">
              <a:solidFill>
                <a:schemeClr val="accent2">
                  <a:lumMod val="50000"/>
                </a:schemeClr>
              </a:solidFill>
            </a:endParaRPr>
          </a:p>
          <a:p>
            <a:pPr marL="811213" lvl="1" indent="-354013">
              <a:lnSpc>
                <a:spcPts val="3400"/>
              </a:lnSpc>
              <a:buFont typeface="Wingdings" pitchFamily="2" charset="2"/>
              <a:buChar char="Ø"/>
            </a:pPr>
            <a:r>
              <a:rPr lang="tr-TR" sz="3200" dirty="0">
                <a:solidFill>
                  <a:schemeClr val="accent2">
                    <a:lumMod val="50000"/>
                  </a:schemeClr>
                </a:solidFill>
              </a:rPr>
              <a:t>Ülke için enerji güvenliği yaratır.</a:t>
            </a:r>
            <a:br>
              <a:rPr lang="tr-TR" sz="3200" dirty="0">
                <a:solidFill>
                  <a:schemeClr val="accent2">
                    <a:lumMod val="50000"/>
                  </a:schemeClr>
                </a:solidFill>
              </a:rPr>
            </a:br>
            <a:endParaRPr lang="tr-TR" sz="3200" dirty="0">
              <a:solidFill>
                <a:schemeClr val="accent2">
                  <a:lumMod val="50000"/>
                </a:schemeClr>
              </a:solidFill>
            </a:endParaRPr>
          </a:p>
          <a:p>
            <a:pPr marL="811213" lvl="1" indent="-354013">
              <a:lnSpc>
                <a:spcPts val="3400"/>
              </a:lnSpc>
              <a:buFont typeface="Wingdings" pitchFamily="2" charset="2"/>
              <a:buChar char="Ø"/>
            </a:pPr>
            <a:r>
              <a:rPr lang="tr-TR" sz="3200" dirty="0">
                <a:solidFill>
                  <a:schemeClr val="accent2">
                    <a:lumMod val="50000"/>
                  </a:schemeClr>
                </a:solidFill>
              </a:rPr>
              <a:t>Enerji üzerinden oluşan devletler arası anlaşmazlıkları önler.</a:t>
            </a:r>
          </a:p>
          <a:p>
            <a:pPr marL="0" indent="0">
              <a:buNone/>
            </a:pPr>
            <a:endParaRPr lang="tr-TR" dirty="0">
              <a:solidFill>
                <a:schemeClr val="accent2">
                  <a:lumMod val="50000"/>
                </a:schemeClr>
              </a:solidFill>
            </a:endParaRPr>
          </a:p>
        </p:txBody>
      </p:sp>
    </p:spTree>
    <p:extLst>
      <p:ext uri="{BB962C8B-B14F-4D97-AF65-F5344CB8AC3E}">
        <p14:creationId xmlns:p14="http://schemas.microsoft.com/office/powerpoint/2010/main" val="909132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EEA914B-7F02-4F02-8AE5-36A37E89D92B}"/>
              </a:ext>
            </a:extLst>
          </p:cNvPr>
          <p:cNvSpPr>
            <a:spLocks noGrp="1"/>
          </p:cNvSpPr>
          <p:nvPr>
            <p:ph type="title"/>
          </p:nvPr>
        </p:nvSpPr>
        <p:spPr/>
        <p:txBody>
          <a:bodyPr/>
          <a:lstStyle/>
          <a:p>
            <a:r>
              <a:rPr lang="tr-TR" sz="4800" b="1" dirty="0">
                <a:solidFill>
                  <a:schemeClr val="accent2">
                    <a:lumMod val="50000"/>
                  </a:schemeClr>
                </a:solidFill>
              </a:rPr>
              <a:t>Yenilenebilir Enerji Kaynakları</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8E926337-198A-4951-91E6-0A1C19D2FF82}"/>
              </a:ext>
            </a:extLst>
          </p:cNvPr>
          <p:cNvSpPr>
            <a:spLocks noGrp="1"/>
          </p:cNvSpPr>
          <p:nvPr>
            <p:ph idx="1"/>
          </p:nvPr>
        </p:nvSpPr>
        <p:spPr/>
        <p:txBody>
          <a:bodyPr>
            <a:normAutofit/>
          </a:bodyPr>
          <a:lstStyle/>
          <a:p>
            <a:pPr marL="354013" indent="-354013">
              <a:lnSpc>
                <a:spcPts val="3400"/>
              </a:lnSpc>
            </a:pPr>
            <a:r>
              <a:rPr lang="tr-TR" sz="2800" b="1" i="1" dirty="0" err="1">
                <a:solidFill>
                  <a:schemeClr val="accent2">
                    <a:lumMod val="50000"/>
                  </a:schemeClr>
                </a:solidFill>
              </a:rPr>
              <a:t>Dezvantajları</a:t>
            </a:r>
            <a:endParaRPr lang="tr-TR" sz="2800" b="1" i="1" dirty="0">
              <a:solidFill>
                <a:schemeClr val="accent2">
                  <a:lumMod val="50000"/>
                </a:schemeClr>
              </a:solidFill>
            </a:endParaRPr>
          </a:p>
          <a:p>
            <a:pPr marL="457200" lvl="1" indent="0">
              <a:lnSpc>
                <a:spcPts val="3400"/>
              </a:lnSpc>
              <a:buNone/>
            </a:pPr>
            <a:endParaRPr lang="tr-TR" sz="2800" dirty="0">
              <a:solidFill>
                <a:schemeClr val="accent2">
                  <a:lumMod val="50000"/>
                </a:schemeClr>
              </a:solidFill>
            </a:endParaRPr>
          </a:p>
          <a:p>
            <a:pPr marL="811213" lvl="1" indent="-354013">
              <a:lnSpc>
                <a:spcPts val="3400"/>
              </a:lnSpc>
              <a:buFont typeface="Wingdings" pitchFamily="2" charset="2"/>
              <a:buChar char="Ø"/>
            </a:pPr>
            <a:r>
              <a:rPr lang="tr-TR" sz="2800" dirty="0">
                <a:solidFill>
                  <a:schemeClr val="accent2">
                    <a:lumMod val="50000"/>
                  </a:schemeClr>
                </a:solidFill>
              </a:rPr>
              <a:t>Alt yapı gerektirir.</a:t>
            </a:r>
            <a:br>
              <a:rPr lang="tr-TR" sz="2800" dirty="0">
                <a:solidFill>
                  <a:schemeClr val="accent2">
                    <a:lumMod val="50000"/>
                  </a:schemeClr>
                </a:solidFill>
              </a:rPr>
            </a:br>
            <a:endParaRPr lang="tr-TR" sz="2800" dirty="0">
              <a:solidFill>
                <a:schemeClr val="accent2">
                  <a:lumMod val="50000"/>
                </a:schemeClr>
              </a:solidFill>
            </a:endParaRPr>
          </a:p>
          <a:p>
            <a:pPr marL="811213" lvl="1" indent="-354013">
              <a:lnSpc>
                <a:spcPts val="3400"/>
              </a:lnSpc>
              <a:buFont typeface="Wingdings" pitchFamily="2" charset="2"/>
              <a:buChar char="Ø"/>
            </a:pPr>
            <a:r>
              <a:rPr lang="tr-TR" sz="2800" dirty="0">
                <a:solidFill>
                  <a:schemeClr val="accent2">
                    <a:lumMod val="50000"/>
                  </a:schemeClr>
                </a:solidFill>
              </a:rPr>
              <a:t>Verimi düşüktür.</a:t>
            </a:r>
            <a:br>
              <a:rPr lang="tr-TR" sz="2800" dirty="0">
                <a:solidFill>
                  <a:schemeClr val="accent2">
                    <a:lumMod val="50000"/>
                  </a:schemeClr>
                </a:solidFill>
              </a:rPr>
            </a:br>
            <a:endParaRPr lang="tr-TR" sz="2800" dirty="0">
              <a:solidFill>
                <a:schemeClr val="accent2">
                  <a:lumMod val="50000"/>
                </a:schemeClr>
              </a:solidFill>
            </a:endParaRPr>
          </a:p>
          <a:p>
            <a:pPr marL="811213" lvl="1" indent="-354013">
              <a:lnSpc>
                <a:spcPts val="3400"/>
              </a:lnSpc>
              <a:buFont typeface="Wingdings" pitchFamily="2" charset="2"/>
              <a:buChar char="Ø"/>
            </a:pPr>
            <a:r>
              <a:rPr lang="tr-TR" sz="2800" dirty="0">
                <a:solidFill>
                  <a:schemeClr val="accent2">
                    <a:lumMod val="50000"/>
                  </a:schemeClr>
                </a:solidFill>
              </a:rPr>
              <a:t>Mevsime ya da hava durumuna bağlıdır.</a:t>
            </a:r>
          </a:p>
          <a:p>
            <a:pPr marL="0" indent="0">
              <a:lnSpc>
                <a:spcPct val="120000"/>
              </a:lnSpc>
              <a:buNone/>
            </a:pPr>
            <a:endParaRPr lang="tr-TR" sz="2800" dirty="0">
              <a:solidFill>
                <a:schemeClr val="accent2">
                  <a:lumMod val="50000"/>
                </a:schemeClr>
              </a:solidFill>
            </a:endParaRPr>
          </a:p>
        </p:txBody>
      </p:sp>
    </p:spTree>
    <p:extLst>
      <p:ext uri="{BB962C8B-B14F-4D97-AF65-F5344CB8AC3E}">
        <p14:creationId xmlns:p14="http://schemas.microsoft.com/office/powerpoint/2010/main" val="2566051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EEA914B-7F02-4F02-8AE5-36A37E89D92B}"/>
              </a:ext>
            </a:extLst>
          </p:cNvPr>
          <p:cNvSpPr>
            <a:spLocks noGrp="1"/>
          </p:cNvSpPr>
          <p:nvPr>
            <p:ph type="title"/>
          </p:nvPr>
        </p:nvSpPr>
        <p:spPr/>
        <p:txBody>
          <a:bodyPr/>
          <a:lstStyle/>
          <a:p>
            <a:r>
              <a:rPr lang="tr-TR" sz="4800" b="1" dirty="0">
                <a:solidFill>
                  <a:schemeClr val="accent2">
                    <a:lumMod val="50000"/>
                  </a:schemeClr>
                </a:solidFill>
              </a:rPr>
              <a:t>Yapılabilecek Farklı Proje Örnekleri</a:t>
            </a:r>
            <a:br>
              <a:rPr lang="tr-TR" sz="4800" b="1" dirty="0">
                <a:solidFill>
                  <a:schemeClr val="accent2">
                    <a:lumMod val="50000"/>
                  </a:schemeClr>
                </a:solidFill>
              </a:rPr>
            </a:br>
            <a:endParaRPr lang="tr-TR" dirty="0">
              <a:solidFill>
                <a:schemeClr val="accent2">
                  <a:lumMod val="50000"/>
                </a:schemeClr>
              </a:solidFill>
            </a:endParaRPr>
          </a:p>
        </p:txBody>
      </p:sp>
      <p:pic>
        <p:nvPicPr>
          <p:cNvPr id="12" name="Resim 11">
            <a:extLst>
              <a:ext uri="{FF2B5EF4-FFF2-40B4-BE49-F238E27FC236}">
                <a16:creationId xmlns="" xmlns:a16="http://schemas.microsoft.com/office/drawing/2014/main" id="{92A30EAB-9B59-438D-A1E9-CE62B4BAB145}"/>
              </a:ext>
            </a:extLst>
          </p:cNvPr>
          <p:cNvPicPr>
            <a:picLocks noChangeAspect="1"/>
          </p:cNvPicPr>
          <p:nvPr/>
        </p:nvPicPr>
        <p:blipFill rotWithShape="1">
          <a:blip r:embed="rId3"/>
          <a:srcRect l="10581" t="52597" r="33811" b="25333"/>
          <a:stretch/>
        </p:blipFill>
        <p:spPr>
          <a:xfrm>
            <a:off x="519379" y="2159226"/>
            <a:ext cx="3732425" cy="987553"/>
          </a:xfrm>
          <a:prstGeom prst="rect">
            <a:avLst/>
          </a:prstGeom>
        </p:spPr>
      </p:pic>
      <p:pic>
        <p:nvPicPr>
          <p:cNvPr id="13" name="Resim 12">
            <a:extLst>
              <a:ext uri="{FF2B5EF4-FFF2-40B4-BE49-F238E27FC236}">
                <a16:creationId xmlns="" xmlns:a16="http://schemas.microsoft.com/office/drawing/2014/main" id="{70A50C5A-1EEC-4B33-87BC-BBC5D0631A17}"/>
              </a:ext>
            </a:extLst>
          </p:cNvPr>
          <p:cNvPicPr>
            <a:picLocks noChangeAspect="1"/>
          </p:cNvPicPr>
          <p:nvPr/>
        </p:nvPicPr>
        <p:blipFill rotWithShape="1">
          <a:blip r:embed="rId3"/>
          <a:srcRect l="10581" t="27094" r="33811" b="54024"/>
          <a:stretch/>
        </p:blipFill>
        <p:spPr>
          <a:xfrm>
            <a:off x="874287" y="3226532"/>
            <a:ext cx="3022608" cy="684225"/>
          </a:xfrm>
          <a:prstGeom prst="rect">
            <a:avLst/>
          </a:prstGeom>
        </p:spPr>
      </p:pic>
      <p:pic>
        <p:nvPicPr>
          <p:cNvPr id="15" name="Resim 14">
            <a:extLst>
              <a:ext uri="{FF2B5EF4-FFF2-40B4-BE49-F238E27FC236}">
                <a16:creationId xmlns="" xmlns:a16="http://schemas.microsoft.com/office/drawing/2014/main" id="{FD1DF89F-0275-4823-A43C-8F08DDE44439}"/>
              </a:ext>
            </a:extLst>
          </p:cNvPr>
          <p:cNvPicPr>
            <a:picLocks noChangeAspect="1"/>
          </p:cNvPicPr>
          <p:nvPr/>
        </p:nvPicPr>
        <p:blipFill rotWithShape="1">
          <a:blip r:embed="rId4"/>
          <a:srcRect l="9728" t="30293" r="33455" b="38560"/>
          <a:stretch/>
        </p:blipFill>
        <p:spPr>
          <a:xfrm>
            <a:off x="431116" y="3910757"/>
            <a:ext cx="4588804" cy="1677010"/>
          </a:xfrm>
          <a:prstGeom prst="rect">
            <a:avLst/>
          </a:prstGeom>
        </p:spPr>
      </p:pic>
      <p:sp>
        <p:nvSpPr>
          <p:cNvPr id="20" name="Metin kutusu 19">
            <a:extLst>
              <a:ext uri="{FF2B5EF4-FFF2-40B4-BE49-F238E27FC236}">
                <a16:creationId xmlns="" xmlns:a16="http://schemas.microsoft.com/office/drawing/2014/main" id="{1A37B77A-1DD3-4179-BA65-C3F1151533F7}"/>
              </a:ext>
            </a:extLst>
          </p:cNvPr>
          <p:cNvSpPr txBox="1"/>
          <p:nvPr/>
        </p:nvSpPr>
        <p:spPr>
          <a:xfrm>
            <a:off x="519379" y="5625661"/>
            <a:ext cx="4971201" cy="646331"/>
          </a:xfrm>
          <a:prstGeom prst="rect">
            <a:avLst/>
          </a:prstGeom>
          <a:noFill/>
        </p:spPr>
        <p:txBody>
          <a:bodyPr wrap="square" rtlCol="0">
            <a:spAutoFit/>
          </a:bodyPr>
          <a:lstStyle/>
          <a:p>
            <a:r>
              <a:rPr lang="tr-TR" dirty="0"/>
              <a:t>Muz kabuklarından geri dönüşüm tabak bardak yapmak</a:t>
            </a:r>
          </a:p>
        </p:txBody>
      </p:sp>
      <p:pic>
        <p:nvPicPr>
          <p:cNvPr id="22" name="Resim 21">
            <a:extLst>
              <a:ext uri="{FF2B5EF4-FFF2-40B4-BE49-F238E27FC236}">
                <a16:creationId xmlns="" xmlns:a16="http://schemas.microsoft.com/office/drawing/2014/main" id="{1C533FE7-B7AD-48C4-9AD2-333CA1B25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596" y="1853397"/>
            <a:ext cx="5149084" cy="3430494"/>
          </a:xfrm>
          <a:prstGeom prst="rect">
            <a:avLst/>
          </a:prstGeom>
        </p:spPr>
      </p:pic>
      <p:sp>
        <p:nvSpPr>
          <p:cNvPr id="23" name="Metin kutusu 22">
            <a:extLst>
              <a:ext uri="{FF2B5EF4-FFF2-40B4-BE49-F238E27FC236}">
                <a16:creationId xmlns="" xmlns:a16="http://schemas.microsoft.com/office/drawing/2014/main" id="{AE4116D5-1725-4CBA-930C-CE8D266E56CE}"/>
              </a:ext>
            </a:extLst>
          </p:cNvPr>
          <p:cNvSpPr txBox="1"/>
          <p:nvPr/>
        </p:nvSpPr>
        <p:spPr>
          <a:xfrm>
            <a:off x="6006596" y="5348662"/>
            <a:ext cx="5245713" cy="923330"/>
          </a:xfrm>
          <a:prstGeom prst="rect">
            <a:avLst/>
          </a:prstGeom>
          <a:noFill/>
        </p:spPr>
        <p:txBody>
          <a:bodyPr wrap="square" rtlCol="0">
            <a:spAutoFit/>
          </a:bodyPr>
          <a:lstStyle/>
          <a:p>
            <a:r>
              <a:rPr lang="tr-TR" dirty="0" err="1"/>
              <a:t>Tübitak</a:t>
            </a:r>
            <a:r>
              <a:rPr lang="tr-TR" dirty="0"/>
              <a:t> 3.sü Projesi- Tünellerde boşa yanan ışıkları önlemek amacıyla mesafe </a:t>
            </a:r>
            <a:r>
              <a:rPr lang="tr-TR" dirty="0" err="1"/>
              <a:t>sensörü</a:t>
            </a:r>
            <a:r>
              <a:rPr lang="tr-TR" dirty="0"/>
              <a:t> ile arabanın geldiğini anlayıp yanan ışıklar</a:t>
            </a:r>
          </a:p>
        </p:txBody>
      </p:sp>
    </p:spTree>
    <p:extLst>
      <p:ext uri="{BB962C8B-B14F-4D97-AF65-F5344CB8AC3E}">
        <p14:creationId xmlns:p14="http://schemas.microsoft.com/office/powerpoint/2010/main" val="2931507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0" y="193183"/>
            <a:ext cx="8596668" cy="13208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b="1" dirty="0" smtClean="0"/>
              <a:t>              </a:t>
            </a:r>
            <a:r>
              <a:rPr lang="tr-TR" b="1" dirty="0" smtClean="0">
                <a:solidFill>
                  <a:srgbClr val="3D7A1E"/>
                </a:solidFill>
              </a:rPr>
              <a:t>Örnek Projeler </a:t>
            </a:r>
            <a:endParaRPr lang="tr-TR" b="1" dirty="0">
              <a:solidFill>
                <a:srgbClr val="3D7A1E"/>
              </a:solidFill>
            </a:endParaRPr>
          </a:p>
        </p:txBody>
      </p:sp>
      <p:sp>
        <p:nvSpPr>
          <p:cNvPr id="3" name="İçerik Yer Tutucusu 2"/>
          <p:cNvSpPr txBox="1">
            <a:spLocks/>
          </p:cNvSpPr>
          <p:nvPr/>
        </p:nvSpPr>
        <p:spPr>
          <a:xfrm>
            <a:off x="329603" y="660400"/>
            <a:ext cx="9651523" cy="6081889"/>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tr-TR" smtClean="0">
                <a:solidFill>
                  <a:schemeClr val="tx1"/>
                </a:solidFill>
              </a:rPr>
              <a:t>Güneş enerjisi                                                    </a:t>
            </a:r>
          </a:p>
          <a:p>
            <a:r>
              <a:rPr lang="tr-TR" u="sng" smtClean="0">
                <a:hlinkClick r:id="rId2"/>
              </a:rPr>
              <a:t>https://youtu.be/M1bTubxt4kQ</a:t>
            </a:r>
            <a:endParaRPr lang="tr-TR" smtClean="0"/>
          </a:p>
          <a:p>
            <a:r>
              <a:rPr lang="tr-TR" u="sng" smtClean="0">
                <a:hlinkClick r:id="rId3"/>
              </a:rPr>
              <a:t>https://youtu.be/4vXYklLvl98</a:t>
            </a:r>
            <a:endParaRPr lang="tr-TR" smtClean="0"/>
          </a:p>
          <a:p>
            <a:r>
              <a:rPr lang="tr-TR" u="sng" smtClean="0">
                <a:hlinkClick r:id="rId4"/>
              </a:rPr>
              <a:t>https://youtu.be/Fiw6lJDgVHM</a:t>
            </a:r>
            <a:endParaRPr lang="tr-TR" u="sng" smtClean="0"/>
          </a:p>
          <a:p>
            <a:pPr marL="0" indent="0">
              <a:buFont typeface="Calibri" panose="020F0502020204030204" pitchFamily="34" charset="0"/>
              <a:buNone/>
            </a:pPr>
            <a:r>
              <a:rPr lang="tr-TR" smtClean="0"/>
              <a:t>Rüzgar Enerjisi</a:t>
            </a:r>
          </a:p>
          <a:p>
            <a:r>
              <a:rPr lang="tr-TR" u="sng" smtClean="0">
                <a:hlinkClick r:id="rId5"/>
              </a:rPr>
              <a:t>https://youtu.be/YslrjrmRggk</a:t>
            </a:r>
            <a:endParaRPr lang="tr-TR" smtClean="0"/>
          </a:p>
          <a:p>
            <a:r>
              <a:rPr lang="tr-TR" u="sng" smtClean="0">
                <a:hlinkClick r:id="rId6"/>
              </a:rPr>
              <a:t>https://youtu.be/xbUiecDusY8</a:t>
            </a:r>
            <a:endParaRPr lang="tr-TR" smtClean="0"/>
          </a:p>
          <a:p>
            <a:pPr marL="0" indent="0">
              <a:buFont typeface="Calibri" panose="020F0502020204030204" pitchFamily="34" charset="0"/>
              <a:buNone/>
            </a:pPr>
            <a:r>
              <a:rPr lang="tr-TR" smtClean="0"/>
              <a:t>Hidroelektrik enerjisi</a:t>
            </a:r>
          </a:p>
          <a:p>
            <a:r>
              <a:rPr lang="tr-TR" u="sng" smtClean="0">
                <a:hlinkClick r:id="rId7"/>
              </a:rPr>
              <a:t>https://youtu.be/NGoWncSCUFs</a:t>
            </a:r>
            <a:endParaRPr lang="tr-TR" smtClean="0"/>
          </a:p>
          <a:p>
            <a:r>
              <a:rPr lang="tr-TR" smtClean="0">
                <a:hlinkClick r:id="rId8"/>
              </a:rPr>
              <a:t>https://youtu.be/mxN4UR3BfvE</a:t>
            </a:r>
            <a:endParaRPr lang="tr-TR" smtClean="0"/>
          </a:p>
          <a:p>
            <a:pPr marL="0" indent="0">
              <a:buFont typeface="Calibri" panose="020F0502020204030204" pitchFamily="34" charset="0"/>
              <a:buNone/>
            </a:pPr>
            <a:r>
              <a:rPr lang="tr-TR" smtClean="0"/>
              <a:t> Jeotermal Enerji</a:t>
            </a:r>
          </a:p>
          <a:p>
            <a:r>
              <a:rPr lang="tr-TR" smtClean="0">
                <a:hlinkClick r:id="rId9"/>
              </a:rPr>
              <a:t>https://youtu.be/iWa-9pS9N7c</a:t>
            </a:r>
            <a:endParaRPr lang="tr-TR" smtClean="0"/>
          </a:p>
          <a:p>
            <a:pPr marL="0" indent="0">
              <a:buFont typeface="Calibri" panose="020F0502020204030204" pitchFamily="34" charset="0"/>
              <a:buNone/>
            </a:pPr>
            <a:r>
              <a:rPr lang="tr-TR" smtClean="0"/>
              <a:t> Biyokütle </a:t>
            </a:r>
          </a:p>
          <a:p>
            <a:r>
              <a:rPr lang="tr-TR" u="sng" smtClean="0">
                <a:hlinkClick r:id="rId10"/>
              </a:rPr>
              <a:t>https://youtu.be/28qeP03P7YM</a:t>
            </a:r>
            <a:endParaRPr lang="tr-TR" smtClean="0"/>
          </a:p>
          <a:p>
            <a:r>
              <a:rPr lang="tr-TR" smtClean="0">
                <a:hlinkClick r:id="rId11"/>
              </a:rPr>
              <a:t>https://youtu.be/98kCGUXTNTY</a:t>
            </a:r>
            <a:endParaRPr lang="tr-TR" smtClean="0"/>
          </a:p>
          <a:p>
            <a:endParaRPr lang="tr-TR" smtClean="0"/>
          </a:p>
          <a:p>
            <a:pPr marL="0" indent="0">
              <a:buFont typeface="Calibri" panose="020F0502020204030204" pitchFamily="34" charset="0"/>
              <a:buNone/>
            </a:pPr>
            <a:endParaRPr lang="tr-TR" smtClean="0"/>
          </a:p>
          <a:p>
            <a:pPr>
              <a:buFont typeface="Wingdings" panose="05000000000000000000" pitchFamily="2" charset="2"/>
              <a:buChar char="Ø"/>
            </a:pPr>
            <a:endParaRPr lang="tr-TR" smtClean="0"/>
          </a:p>
          <a:p>
            <a:pPr marL="0" indent="0">
              <a:buFont typeface="Calibri" panose="020F0502020204030204" pitchFamily="34" charset="0"/>
              <a:buNone/>
            </a:pPr>
            <a:endParaRPr lang="tr-TR" u="sng" smtClean="0"/>
          </a:p>
          <a:p>
            <a:pPr marL="0" indent="0">
              <a:buFont typeface="Calibri" panose="020F0502020204030204" pitchFamily="34" charset="0"/>
              <a:buNone/>
            </a:pPr>
            <a:endParaRPr lang="tr-TR" smtClean="0"/>
          </a:p>
          <a:p>
            <a:pPr marL="0" indent="0">
              <a:buFont typeface="Calibri" panose="020F0502020204030204" pitchFamily="34" charset="0"/>
              <a:buNone/>
            </a:pPr>
            <a:endParaRPr lang="tr-TR" dirty="0">
              <a:solidFill>
                <a:srgbClr val="729D51"/>
              </a:solidFill>
            </a:endParaRPr>
          </a:p>
        </p:txBody>
      </p:sp>
      <p:sp>
        <p:nvSpPr>
          <p:cNvPr id="4" name="Unvan 1"/>
          <p:cNvSpPr txBox="1">
            <a:spLocks/>
          </p:cNvSpPr>
          <p:nvPr/>
        </p:nvSpPr>
        <p:spPr>
          <a:xfrm rot="10800000" flipV="1">
            <a:off x="5230368" y="963611"/>
            <a:ext cx="5114458" cy="55037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mtClean="0">
                <a:solidFill>
                  <a:srgbClr val="3D7A1E"/>
                </a:solidFill>
              </a:rPr>
              <a:t>Aselsan Hibrit Enerji Sistemleri</a:t>
            </a:r>
            <a:endParaRPr lang="tr-TR" dirty="0">
              <a:solidFill>
                <a:srgbClr val="3D7A1E"/>
              </a:solidFill>
            </a:endParaRPr>
          </a:p>
        </p:txBody>
      </p:sp>
      <p:sp>
        <p:nvSpPr>
          <p:cNvPr id="5" name="İçerik Yer Tutucusu 2"/>
          <p:cNvSpPr txBox="1">
            <a:spLocks/>
          </p:cNvSpPr>
          <p:nvPr/>
        </p:nvSpPr>
        <p:spPr>
          <a:xfrm rot="10800000" flipV="1">
            <a:off x="5925088" y="2199782"/>
            <a:ext cx="5114458" cy="161710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tr-TR" u="sng" dirty="0" smtClean="0">
                <a:hlinkClick r:id="rId12"/>
              </a:rPr>
              <a:t>https://youtu.be/gu0QdSVpEHY</a:t>
            </a:r>
            <a:endParaRPr lang="tr-TR" u="sng" dirty="0" smtClean="0"/>
          </a:p>
          <a:p>
            <a:endParaRPr lang="tr-TR" dirty="0"/>
          </a:p>
        </p:txBody>
      </p:sp>
    </p:spTree>
    <p:extLst>
      <p:ext uri="{BB962C8B-B14F-4D97-AF65-F5344CB8AC3E}">
        <p14:creationId xmlns:p14="http://schemas.microsoft.com/office/powerpoint/2010/main" val="2652643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032"/>
            <a:ext cx="12176475" cy="7196328"/>
          </a:xfrm>
          <a:prstGeom prst="rect">
            <a:avLst/>
          </a:prstGeom>
        </p:spPr>
      </p:pic>
      <p:sp>
        <p:nvSpPr>
          <p:cNvPr id="3" name="Dikdörtgen 2"/>
          <p:cNvSpPr/>
          <p:nvPr/>
        </p:nvSpPr>
        <p:spPr>
          <a:xfrm>
            <a:off x="2286000" y="1756970"/>
            <a:ext cx="7380827" cy="1754326"/>
          </a:xfrm>
          <a:prstGeom prst="rect">
            <a:avLst/>
          </a:prstGeom>
          <a:noFill/>
        </p:spPr>
        <p:txBody>
          <a:bodyPr wrap="square" lIns="91440" tIns="45720" rIns="91440" bIns="45720">
            <a:spAutoFit/>
          </a:bodyPr>
          <a:lstStyle/>
          <a:p>
            <a:pPr algn="ctr"/>
            <a:r>
              <a:rPr lang="tr-TR"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Bizi dinlediğiniz için </a:t>
            </a:r>
          </a:p>
          <a:p>
            <a:pPr algn="ctr"/>
            <a:r>
              <a:rPr lang="tr-TR"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teşekkür ederiz..</a:t>
            </a:r>
            <a:endParaRPr lang="tr-TR"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845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CC0B72BF-6E2A-4D30-9002-8EBDB975D854}"/>
              </a:ext>
            </a:extLst>
          </p:cNvPr>
          <p:cNvSpPr>
            <a:spLocks noGrp="1"/>
          </p:cNvSpPr>
          <p:nvPr>
            <p:ph idx="4294967295"/>
          </p:nvPr>
        </p:nvSpPr>
        <p:spPr>
          <a:xfrm>
            <a:off x="101600" y="207168"/>
            <a:ext cx="10337800" cy="754062"/>
          </a:xfrm>
        </p:spPr>
        <p:txBody>
          <a:bodyPr>
            <a:normAutofit/>
          </a:bodyPr>
          <a:lstStyle/>
          <a:p>
            <a:pPr marL="0" indent="0" algn="ctr">
              <a:buNone/>
            </a:pPr>
            <a:r>
              <a:rPr lang="tr-TR" sz="3600" b="1" dirty="0"/>
              <a:t>                   ENERJİ KAYNAKLARI</a:t>
            </a:r>
          </a:p>
        </p:txBody>
      </p:sp>
      <p:sp>
        <p:nvSpPr>
          <p:cNvPr id="64" name="Dikdörtgen: Köşeleri Yuvarlatılmış 63">
            <a:extLst>
              <a:ext uri="{FF2B5EF4-FFF2-40B4-BE49-F238E27FC236}">
                <a16:creationId xmlns="" xmlns:a16="http://schemas.microsoft.com/office/drawing/2014/main" id="{5C34DF6E-6E07-4D5F-8EEB-9B08B776C1F5}"/>
              </a:ext>
            </a:extLst>
          </p:cNvPr>
          <p:cNvSpPr/>
          <p:nvPr/>
        </p:nvSpPr>
        <p:spPr>
          <a:xfrm>
            <a:off x="1523998" y="2010570"/>
            <a:ext cx="3721102" cy="4255379"/>
          </a:xfrm>
          <a:prstGeom prst="roundRect">
            <a:avLst/>
          </a:prstGeom>
          <a:solidFill>
            <a:schemeClr val="accent2">
              <a:lumMod val="20000"/>
              <a:lumOff val="80000"/>
            </a:schemeClr>
          </a:solid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Dikdörtgen: Köşeleri Yuvarlatılmış 64">
            <a:extLst>
              <a:ext uri="{FF2B5EF4-FFF2-40B4-BE49-F238E27FC236}">
                <a16:creationId xmlns="" xmlns:a16="http://schemas.microsoft.com/office/drawing/2014/main" id="{D481D87A-9EC4-45FC-A5C0-F9168662EBAF}"/>
              </a:ext>
            </a:extLst>
          </p:cNvPr>
          <p:cNvSpPr/>
          <p:nvPr/>
        </p:nvSpPr>
        <p:spPr>
          <a:xfrm>
            <a:off x="7048498" y="2010570"/>
            <a:ext cx="3619504" cy="4255379"/>
          </a:xfrm>
          <a:prstGeom prst="roundRect">
            <a:avLst/>
          </a:prstGeom>
          <a:solidFill>
            <a:srgbClr val="F5B9B9"/>
          </a:solidFill>
          <a:ln w="57150">
            <a:solidFill>
              <a:srgbClr val="FF7C8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Metin kutusu 65">
            <a:extLst>
              <a:ext uri="{FF2B5EF4-FFF2-40B4-BE49-F238E27FC236}">
                <a16:creationId xmlns="" xmlns:a16="http://schemas.microsoft.com/office/drawing/2014/main" id="{996401B7-CFDC-4341-BAE5-7B11175F37FA}"/>
              </a:ext>
            </a:extLst>
          </p:cNvPr>
          <p:cNvSpPr txBox="1"/>
          <p:nvPr/>
        </p:nvSpPr>
        <p:spPr>
          <a:xfrm>
            <a:off x="1771648" y="2197296"/>
            <a:ext cx="3473452" cy="3693319"/>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tr-TR" b="1" dirty="0">
                <a:solidFill>
                  <a:schemeClr val="accent2">
                    <a:lumMod val="50000"/>
                  </a:schemeClr>
                </a:solidFill>
              </a:rPr>
              <a:t>GÜNEŞ ENERJİSİ</a:t>
            </a:r>
          </a:p>
          <a:p>
            <a:pPr marL="342900" indent="-342900">
              <a:lnSpc>
                <a:spcPct val="200000"/>
              </a:lnSpc>
              <a:buFont typeface="Wingdings" panose="05000000000000000000" pitchFamily="2" charset="2"/>
              <a:buChar char="Ø"/>
            </a:pPr>
            <a:r>
              <a:rPr lang="tr-TR" b="1" dirty="0">
                <a:solidFill>
                  <a:schemeClr val="accent2">
                    <a:lumMod val="50000"/>
                  </a:schemeClr>
                </a:solidFill>
              </a:rPr>
              <a:t>BİYOKÜTLE ENERJİSİ</a:t>
            </a:r>
          </a:p>
          <a:p>
            <a:pPr marL="342900" indent="-342900">
              <a:lnSpc>
                <a:spcPct val="200000"/>
              </a:lnSpc>
              <a:buFont typeface="Wingdings" panose="05000000000000000000" pitchFamily="2" charset="2"/>
              <a:buChar char="Ø"/>
            </a:pPr>
            <a:r>
              <a:rPr lang="tr-TR" b="1" dirty="0">
                <a:solidFill>
                  <a:schemeClr val="accent2">
                    <a:lumMod val="50000"/>
                  </a:schemeClr>
                </a:solidFill>
              </a:rPr>
              <a:t>RÜZGAR ENERJİSİ</a:t>
            </a:r>
          </a:p>
          <a:p>
            <a:pPr marL="342900" indent="-342900">
              <a:lnSpc>
                <a:spcPct val="200000"/>
              </a:lnSpc>
              <a:buFont typeface="Wingdings" panose="05000000000000000000" pitchFamily="2" charset="2"/>
              <a:buChar char="Ø"/>
            </a:pPr>
            <a:r>
              <a:rPr lang="tr-TR" b="1" dirty="0">
                <a:solidFill>
                  <a:schemeClr val="accent2">
                    <a:lumMod val="50000"/>
                  </a:schemeClr>
                </a:solidFill>
              </a:rPr>
              <a:t>HİDROLİK ENERJİ</a:t>
            </a:r>
          </a:p>
          <a:p>
            <a:pPr marL="342900" indent="-342900">
              <a:lnSpc>
                <a:spcPct val="200000"/>
              </a:lnSpc>
              <a:buFont typeface="Wingdings" panose="05000000000000000000" pitchFamily="2" charset="2"/>
              <a:buChar char="Ø"/>
            </a:pPr>
            <a:r>
              <a:rPr lang="tr-TR" b="1" dirty="0">
                <a:solidFill>
                  <a:schemeClr val="accent2">
                    <a:lumMod val="50000"/>
                  </a:schemeClr>
                </a:solidFill>
              </a:rPr>
              <a:t>JEOTERMAL (Belirli koşullarda yenilenebilir.)</a:t>
            </a:r>
          </a:p>
          <a:p>
            <a:pPr marL="342900" indent="-342900">
              <a:buFont typeface="Wingdings" panose="05000000000000000000" pitchFamily="2" charset="2"/>
              <a:buChar char="Ø"/>
            </a:pPr>
            <a:r>
              <a:rPr lang="tr-TR" b="1" dirty="0">
                <a:solidFill>
                  <a:schemeClr val="accent2">
                    <a:lumMod val="50000"/>
                  </a:schemeClr>
                </a:solidFill>
              </a:rPr>
              <a:t>DENİZ VE OKYANUS ENERJİSİ </a:t>
            </a:r>
          </a:p>
        </p:txBody>
      </p:sp>
      <p:sp>
        <p:nvSpPr>
          <p:cNvPr id="67" name="Metin kutusu 66">
            <a:extLst>
              <a:ext uri="{FF2B5EF4-FFF2-40B4-BE49-F238E27FC236}">
                <a16:creationId xmlns="" xmlns:a16="http://schemas.microsoft.com/office/drawing/2014/main" id="{2DCC0651-3794-4E21-BBE1-732561B1281D}"/>
              </a:ext>
            </a:extLst>
          </p:cNvPr>
          <p:cNvSpPr txBox="1"/>
          <p:nvPr/>
        </p:nvSpPr>
        <p:spPr>
          <a:xfrm>
            <a:off x="7194550" y="2197296"/>
            <a:ext cx="3225802" cy="3083921"/>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tr-TR" sz="2000" b="1" dirty="0">
                <a:solidFill>
                  <a:schemeClr val="accent2">
                    <a:lumMod val="50000"/>
                  </a:schemeClr>
                </a:solidFill>
              </a:rPr>
              <a:t>TAŞ KÖMÜRÜ</a:t>
            </a:r>
          </a:p>
          <a:p>
            <a:pPr marL="342900" indent="-342900">
              <a:lnSpc>
                <a:spcPct val="200000"/>
              </a:lnSpc>
              <a:buFont typeface="Wingdings" panose="05000000000000000000" pitchFamily="2" charset="2"/>
              <a:buChar char="Ø"/>
            </a:pPr>
            <a:r>
              <a:rPr lang="tr-TR" sz="2000" b="1" dirty="0">
                <a:solidFill>
                  <a:schemeClr val="accent2">
                    <a:lumMod val="50000"/>
                  </a:schemeClr>
                </a:solidFill>
              </a:rPr>
              <a:t>LİNYİT KÖMÜRÜ</a:t>
            </a:r>
          </a:p>
          <a:p>
            <a:pPr marL="342900" indent="-342900">
              <a:lnSpc>
                <a:spcPct val="200000"/>
              </a:lnSpc>
              <a:buFont typeface="Wingdings" panose="05000000000000000000" pitchFamily="2" charset="2"/>
              <a:buChar char="Ø"/>
            </a:pPr>
            <a:r>
              <a:rPr lang="tr-TR" sz="2000" b="1" dirty="0">
                <a:solidFill>
                  <a:schemeClr val="accent2">
                    <a:lumMod val="50000"/>
                  </a:schemeClr>
                </a:solidFill>
              </a:rPr>
              <a:t>DOĞALGAZ</a:t>
            </a:r>
          </a:p>
          <a:p>
            <a:pPr marL="342900" indent="-342900">
              <a:lnSpc>
                <a:spcPct val="200000"/>
              </a:lnSpc>
              <a:buFont typeface="Wingdings" panose="05000000000000000000" pitchFamily="2" charset="2"/>
              <a:buChar char="Ø"/>
            </a:pPr>
            <a:r>
              <a:rPr lang="tr-TR" sz="2000" b="1" dirty="0">
                <a:solidFill>
                  <a:schemeClr val="accent2">
                    <a:lumMod val="50000"/>
                  </a:schemeClr>
                </a:solidFill>
              </a:rPr>
              <a:t>PETROL</a:t>
            </a:r>
          </a:p>
          <a:p>
            <a:pPr marL="342900" indent="-342900">
              <a:lnSpc>
                <a:spcPct val="200000"/>
              </a:lnSpc>
              <a:buFont typeface="Wingdings" panose="05000000000000000000" pitchFamily="2" charset="2"/>
              <a:buChar char="Ø"/>
            </a:pPr>
            <a:r>
              <a:rPr lang="tr-TR" sz="2000" b="1" dirty="0">
                <a:solidFill>
                  <a:schemeClr val="accent2">
                    <a:lumMod val="50000"/>
                  </a:schemeClr>
                </a:solidFill>
              </a:rPr>
              <a:t>NÜKLEER</a:t>
            </a:r>
          </a:p>
        </p:txBody>
      </p:sp>
      <p:sp>
        <p:nvSpPr>
          <p:cNvPr id="71" name="Metin kutusu 70">
            <a:extLst>
              <a:ext uri="{FF2B5EF4-FFF2-40B4-BE49-F238E27FC236}">
                <a16:creationId xmlns="" xmlns:a16="http://schemas.microsoft.com/office/drawing/2014/main" id="{B4C35D00-47F1-4FB6-A1D4-29794BE05F4E}"/>
              </a:ext>
            </a:extLst>
          </p:cNvPr>
          <p:cNvSpPr txBox="1"/>
          <p:nvPr/>
        </p:nvSpPr>
        <p:spPr>
          <a:xfrm>
            <a:off x="336549" y="1256498"/>
            <a:ext cx="6096000" cy="369332"/>
          </a:xfrm>
          <a:prstGeom prst="rect">
            <a:avLst/>
          </a:prstGeom>
          <a:noFill/>
        </p:spPr>
        <p:txBody>
          <a:bodyPr wrap="square">
            <a:spAutoFit/>
          </a:bodyPr>
          <a:lstStyle/>
          <a:p>
            <a:pPr algn="ctr"/>
            <a:r>
              <a:rPr lang="tr-TR" b="1" dirty="0"/>
              <a:t>YENİLENEBİLİR ENERJİ KAYNAKLARI</a:t>
            </a:r>
          </a:p>
        </p:txBody>
      </p:sp>
      <p:sp>
        <p:nvSpPr>
          <p:cNvPr id="72" name="Metin kutusu 71">
            <a:extLst>
              <a:ext uri="{FF2B5EF4-FFF2-40B4-BE49-F238E27FC236}">
                <a16:creationId xmlns="" xmlns:a16="http://schemas.microsoft.com/office/drawing/2014/main" id="{D3CA16B3-2745-4FC2-B64E-2BD5243BFCE5}"/>
              </a:ext>
            </a:extLst>
          </p:cNvPr>
          <p:cNvSpPr txBox="1"/>
          <p:nvPr/>
        </p:nvSpPr>
        <p:spPr>
          <a:xfrm>
            <a:off x="5759451" y="1280828"/>
            <a:ext cx="6096000" cy="369332"/>
          </a:xfrm>
          <a:prstGeom prst="rect">
            <a:avLst/>
          </a:prstGeom>
          <a:noFill/>
        </p:spPr>
        <p:txBody>
          <a:bodyPr wrap="square">
            <a:spAutoFit/>
          </a:bodyPr>
          <a:lstStyle/>
          <a:p>
            <a:pPr algn="ctr"/>
            <a:r>
              <a:rPr lang="tr-TR" b="1" dirty="0"/>
              <a:t>YENİLENEMEZ ENERJİ KAYNAKLARI</a:t>
            </a:r>
          </a:p>
        </p:txBody>
      </p:sp>
    </p:spTree>
    <p:extLst>
      <p:ext uri="{BB962C8B-B14F-4D97-AF65-F5344CB8AC3E}">
        <p14:creationId xmlns:p14="http://schemas.microsoft.com/office/powerpoint/2010/main" val="268294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 xmlns:a16="http://schemas.microsoft.com/office/drawing/2014/main" id="{18794769-F0D8-4F36-825F-2988F0815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449" y="768242"/>
            <a:ext cx="8655101" cy="4844065"/>
          </a:xfrm>
          <a:prstGeom prst="rect">
            <a:avLst/>
          </a:prstGeom>
        </p:spPr>
      </p:pic>
    </p:spTree>
    <p:extLst>
      <p:ext uri="{BB962C8B-B14F-4D97-AF65-F5344CB8AC3E}">
        <p14:creationId xmlns:p14="http://schemas.microsoft.com/office/powerpoint/2010/main" val="371627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DD3C71B-A65F-4DCD-AAE1-2DB3423F49DF}"/>
              </a:ext>
            </a:extLst>
          </p:cNvPr>
          <p:cNvSpPr>
            <a:spLocks noGrp="1"/>
          </p:cNvSpPr>
          <p:nvPr>
            <p:ph type="title"/>
          </p:nvPr>
        </p:nvSpPr>
        <p:spPr/>
        <p:txBody>
          <a:bodyPr/>
          <a:lstStyle/>
          <a:p>
            <a:r>
              <a:rPr lang="tr-TR" sz="4800" b="1" dirty="0">
                <a:solidFill>
                  <a:schemeClr val="accent2">
                    <a:lumMod val="50000"/>
                  </a:schemeClr>
                </a:solidFill>
              </a:rPr>
              <a:t>Güneş Enerjisi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E5DEFA5E-340E-45AB-BE40-5494F292DA1E}"/>
              </a:ext>
            </a:extLst>
          </p:cNvPr>
          <p:cNvSpPr>
            <a:spLocks noGrp="1"/>
          </p:cNvSpPr>
          <p:nvPr>
            <p:ph idx="1"/>
          </p:nvPr>
        </p:nvSpPr>
        <p:spPr>
          <a:xfrm>
            <a:off x="731520" y="1823788"/>
            <a:ext cx="10058400" cy="4023360"/>
          </a:xfrm>
        </p:spPr>
        <p:txBody>
          <a:bodyPr>
            <a:normAutofit/>
          </a:bodyPr>
          <a:lstStyle/>
          <a:p>
            <a:pPr marL="457200" lvl="1" indent="0">
              <a:lnSpc>
                <a:spcPts val="3400"/>
              </a:lnSpc>
              <a:buNone/>
            </a:pPr>
            <a:r>
              <a:rPr lang="tr-TR" sz="2000" i="0" dirty="0">
                <a:solidFill>
                  <a:schemeClr val="accent2">
                    <a:lumMod val="50000"/>
                  </a:schemeClr>
                </a:solidFill>
                <a:effectLst/>
                <a:latin typeface="Open Sans"/>
              </a:rPr>
              <a:t>Güneş</a:t>
            </a:r>
            <a:r>
              <a:rPr lang="tr-TR" sz="2000" b="0" i="0" dirty="0">
                <a:solidFill>
                  <a:schemeClr val="accent2">
                    <a:lumMod val="50000"/>
                  </a:schemeClr>
                </a:solidFill>
                <a:effectLst/>
                <a:latin typeface="Open Sans"/>
              </a:rPr>
              <a:t> içerisinde bulunan hidrojenlerin helyuma dönüşmesi sırasında açığa çıkan ışıma enerjilerine </a:t>
            </a:r>
            <a:r>
              <a:rPr lang="tr-TR" sz="2000" b="1" i="0" dirty="0">
                <a:solidFill>
                  <a:schemeClr val="accent2">
                    <a:lumMod val="50000"/>
                  </a:schemeClr>
                </a:solidFill>
                <a:effectLst/>
                <a:latin typeface="Open Sans"/>
              </a:rPr>
              <a:t>güneş enerjisi</a:t>
            </a:r>
            <a:r>
              <a:rPr lang="tr-TR" sz="2000" b="0" i="0" dirty="0">
                <a:solidFill>
                  <a:schemeClr val="accent2">
                    <a:lumMod val="50000"/>
                  </a:schemeClr>
                </a:solidFill>
                <a:effectLst/>
                <a:latin typeface="Open Sans"/>
              </a:rPr>
              <a:t> denilmektedir.</a:t>
            </a:r>
            <a:endParaRPr lang="tr-TR" sz="2000" dirty="0">
              <a:solidFill>
                <a:schemeClr val="accent2">
                  <a:lumMod val="50000"/>
                </a:schemeClr>
              </a:solidFill>
              <a:latin typeface="Open Sans"/>
            </a:endParaRPr>
          </a:p>
          <a:p>
            <a:pPr marL="457200" lvl="1" indent="0">
              <a:lnSpc>
                <a:spcPts val="3400"/>
              </a:lnSpc>
              <a:buNone/>
            </a:pPr>
            <a:r>
              <a:rPr lang="tr-TR" sz="2000" b="0" i="0" dirty="0">
                <a:solidFill>
                  <a:schemeClr val="accent2">
                    <a:lumMod val="50000"/>
                  </a:schemeClr>
                </a:solidFill>
                <a:effectLst/>
                <a:latin typeface="Open Sans"/>
              </a:rPr>
              <a:t>Bu ışınımlar </a:t>
            </a:r>
            <a:r>
              <a:rPr lang="tr-TR" sz="2000" i="0" dirty="0">
                <a:solidFill>
                  <a:schemeClr val="accent2">
                    <a:lumMod val="50000"/>
                  </a:schemeClr>
                </a:solidFill>
                <a:effectLst/>
                <a:latin typeface="Open Sans"/>
              </a:rPr>
              <a:t>güneş panelleri </a:t>
            </a:r>
            <a:r>
              <a:rPr lang="tr-TR" sz="2000" b="0" i="0" dirty="0">
                <a:solidFill>
                  <a:schemeClr val="accent2">
                    <a:lumMod val="50000"/>
                  </a:schemeClr>
                </a:solidFill>
                <a:effectLst/>
                <a:latin typeface="Open Sans"/>
              </a:rPr>
              <a:t>sayesinde elektrik enerjisine çevrilmektedir.  Bunu yapan sistemlere de “</a:t>
            </a:r>
            <a:r>
              <a:rPr lang="tr-TR" sz="2000" b="1" i="0" dirty="0">
                <a:solidFill>
                  <a:schemeClr val="accent2">
                    <a:lumMod val="50000"/>
                  </a:schemeClr>
                </a:solidFill>
                <a:effectLst/>
                <a:latin typeface="Open Sans"/>
              </a:rPr>
              <a:t>Güneş Paneli Sistemi</a:t>
            </a:r>
            <a:r>
              <a:rPr lang="tr-TR" sz="2000" b="0" i="0" dirty="0">
                <a:solidFill>
                  <a:schemeClr val="accent2">
                    <a:lumMod val="50000"/>
                  </a:schemeClr>
                </a:solidFill>
                <a:effectLst/>
                <a:latin typeface="Open Sans"/>
              </a:rPr>
              <a:t>” veya “</a:t>
            </a:r>
            <a:r>
              <a:rPr lang="tr-TR" sz="2000" b="1" i="0" dirty="0">
                <a:solidFill>
                  <a:schemeClr val="accent2">
                    <a:lumMod val="50000"/>
                  </a:schemeClr>
                </a:solidFill>
                <a:effectLst/>
                <a:latin typeface="Open Sans"/>
              </a:rPr>
              <a:t>Solar Panel Sistemi</a:t>
            </a:r>
            <a:r>
              <a:rPr lang="tr-TR" sz="2000" b="0" i="0" dirty="0">
                <a:solidFill>
                  <a:schemeClr val="accent2">
                    <a:lumMod val="50000"/>
                  </a:schemeClr>
                </a:solidFill>
                <a:effectLst/>
                <a:latin typeface="Open Sans"/>
              </a:rPr>
              <a:t>” denilmekte.</a:t>
            </a:r>
            <a:endParaRPr lang="tr-TR" sz="2000" dirty="0">
              <a:solidFill>
                <a:schemeClr val="accent2">
                  <a:lumMod val="50000"/>
                </a:schemeClr>
              </a:solidFill>
            </a:endParaRPr>
          </a:p>
          <a:p>
            <a:pPr marL="811213" lvl="1" indent="-354013">
              <a:lnSpc>
                <a:spcPts val="3400"/>
              </a:lnSpc>
              <a:buFont typeface="Wingdings" pitchFamily="2" charset="2"/>
              <a:buChar char="Ø"/>
            </a:pPr>
            <a:endParaRPr lang="tr-TR" sz="2800" dirty="0">
              <a:solidFill>
                <a:schemeClr val="accent2">
                  <a:lumMod val="50000"/>
                </a:schemeClr>
              </a:solidFill>
            </a:endParaRPr>
          </a:p>
          <a:p>
            <a:endParaRPr lang="tr-TR" sz="2800" dirty="0">
              <a:solidFill>
                <a:schemeClr val="accent2">
                  <a:lumMod val="50000"/>
                </a:schemeClr>
              </a:solidFill>
            </a:endParaRPr>
          </a:p>
        </p:txBody>
      </p:sp>
    </p:spTree>
    <p:extLst>
      <p:ext uri="{BB962C8B-B14F-4D97-AF65-F5344CB8AC3E}">
        <p14:creationId xmlns:p14="http://schemas.microsoft.com/office/powerpoint/2010/main" val="58945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DD3C71B-A65F-4DCD-AAE1-2DB3423F49DF}"/>
              </a:ext>
            </a:extLst>
          </p:cNvPr>
          <p:cNvSpPr>
            <a:spLocks noGrp="1"/>
          </p:cNvSpPr>
          <p:nvPr>
            <p:ph type="title"/>
          </p:nvPr>
        </p:nvSpPr>
        <p:spPr/>
        <p:txBody>
          <a:bodyPr/>
          <a:lstStyle/>
          <a:p>
            <a:r>
              <a:rPr lang="tr-TR" sz="4800" b="1" dirty="0">
                <a:solidFill>
                  <a:schemeClr val="accent2">
                    <a:lumMod val="50000"/>
                  </a:schemeClr>
                </a:solidFill>
              </a:rPr>
              <a:t>Güneş Enerjisi</a:t>
            </a:r>
            <a:br>
              <a:rPr lang="tr-TR" sz="4800" b="1" dirty="0">
                <a:solidFill>
                  <a:schemeClr val="accent2">
                    <a:lumMod val="50000"/>
                  </a:schemeClr>
                </a:solidFill>
              </a:rPr>
            </a:br>
            <a:endParaRPr lang="tr-TR" dirty="0">
              <a:solidFill>
                <a:schemeClr val="accent2">
                  <a:lumMod val="50000"/>
                </a:schemeClr>
              </a:solidFill>
            </a:endParaRPr>
          </a:p>
        </p:txBody>
      </p:sp>
      <p:sp>
        <p:nvSpPr>
          <p:cNvPr id="3" name="İçerik Yer Tutucusu 2">
            <a:extLst>
              <a:ext uri="{FF2B5EF4-FFF2-40B4-BE49-F238E27FC236}">
                <a16:creationId xmlns="" xmlns:a16="http://schemas.microsoft.com/office/drawing/2014/main" id="{E5DEFA5E-340E-45AB-BE40-5494F292DA1E}"/>
              </a:ext>
            </a:extLst>
          </p:cNvPr>
          <p:cNvSpPr>
            <a:spLocks noGrp="1"/>
          </p:cNvSpPr>
          <p:nvPr>
            <p:ph idx="1"/>
          </p:nvPr>
        </p:nvSpPr>
        <p:spPr/>
        <p:txBody>
          <a:bodyPr>
            <a:normAutofit/>
          </a:bodyPr>
          <a:lstStyle/>
          <a:p>
            <a:pPr marL="1005840" lvl="4" indent="0">
              <a:lnSpc>
                <a:spcPct val="120000"/>
              </a:lnSpc>
              <a:buNone/>
            </a:pPr>
            <a:endParaRPr lang="tr-TR" sz="2400" dirty="0">
              <a:solidFill>
                <a:schemeClr val="accent2">
                  <a:lumMod val="50000"/>
                </a:schemeClr>
              </a:solidFill>
            </a:endParaRPr>
          </a:p>
          <a:p>
            <a:pPr marL="1097280" lvl="2" indent="-457200">
              <a:lnSpc>
                <a:spcPct val="120000"/>
              </a:lnSpc>
              <a:buFont typeface="Wingdings" panose="05000000000000000000" pitchFamily="2" charset="2"/>
              <a:buChar char="Ø"/>
            </a:pPr>
            <a:r>
              <a:rPr lang="tr-TR" sz="2000" b="0" i="0" dirty="0">
                <a:solidFill>
                  <a:schemeClr val="accent2">
                    <a:lumMod val="50000"/>
                  </a:schemeClr>
                </a:solidFill>
                <a:effectLst/>
                <a:latin typeface="Open Sans"/>
              </a:rPr>
              <a:t>Enerjiye ihtiyaç duyulan hemen hemen her alanda kullanılabilir.</a:t>
            </a:r>
          </a:p>
          <a:p>
            <a:pPr marL="1097280" lvl="2" indent="-457200">
              <a:lnSpc>
                <a:spcPct val="120000"/>
              </a:lnSpc>
              <a:buFont typeface="Wingdings" panose="05000000000000000000" pitchFamily="2" charset="2"/>
              <a:buChar char="Ø"/>
            </a:pPr>
            <a:r>
              <a:rPr lang="tr-TR" sz="2000" b="0" i="0" dirty="0">
                <a:solidFill>
                  <a:schemeClr val="accent2">
                    <a:lumMod val="50000"/>
                  </a:schemeClr>
                </a:solidFill>
                <a:effectLst/>
                <a:latin typeface="Open Sans"/>
              </a:rPr>
              <a:t>İşletme maliyeti oldukça azdır.</a:t>
            </a:r>
          </a:p>
          <a:p>
            <a:pPr marL="1097280" lvl="2" indent="-457200">
              <a:lnSpc>
                <a:spcPct val="120000"/>
              </a:lnSpc>
              <a:buFont typeface="Wingdings" panose="05000000000000000000" pitchFamily="2" charset="2"/>
              <a:buChar char="Ø"/>
            </a:pPr>
            <a:r>
              <a:rPr lang="tr-TR" sz="2000" b="0" i="0" dirty="0">
                <a:solidFill>
                  <a:schemeClr val="accent2">
                    <a:lumMod val="50000"/>
                  </a:schemeClr>
                </a:solidFill>
                <a:effectLst/>
                <a:latin typeface="Open Sans"/>
              </a:rPr>
              <a:t>Doğal ve çevreci enerji kaynağıdır. Çevreye zararlı atıkları yoktur.</a:t>
            </a:r>
          </a:p>
          <a:p>
            <a:pPr marL="1097280" lvl="2" indent="-457200">
              <a:lnSpc>
                <a:spcPct val="120000"/>
              </a:lnSpc>
              <a:buFont typeface="Wingdings" panose="05000000000000000000" pitchFamily="2" charset="2"/>
              <a:buChar char="Ø"/>
            </a:pPr>
            <a:r>
              <a:rPr lang="tr-TR" sz="2000" b="0" i="0" dirty="0">
                <a:solidFill>
                  <a:schemeClr val="accent2">
                    <a:lumMod val="50000"/>
                  </a:schemeClr>
                </a:solidFill>
                <a:effectLst/>
                <a:latin typeface="Open Sans"/>
              </a:rPr>
              <a:t>Dışarı bağımlı değildir. Ekonomik bunalımlardan etkilenmez.</a:t>
            </a:r>
          </a:p>
          <a:p>
            <a:pPr marL="1097280" lvl="2" indent="-457200">
              <a:lnSpc>
                <a:spcPct val="120000"/>
              </a:lnSpc>
              <a:buFont typeface="Wingdings" panose="05000000000000000000" pitchFamily="2" charset="2"/>
              <a:buChar char="Ø"/>
            </a:pPr>
            <a:r>
              <a:rPr lang="tr-TR" sz="2000" dirty="0">
                <a:solidFill>
                  <a:schemeClr val="accent2">
                    <a:lumMod val="50000"/>
                  </a:schemeClr>
                </a:solidFill>
                <a:latin typeface="Open Sans"/>
              </a:rPr>
              <a:t>Güneş enerjisinden teknoloji sayesinde ısı ve elektrik elde edilir.</a:t>
            </a:r>
          </a:p>
          <a:p>
            <a:pPr marL="1097280" lvl="2" indent="-457200">
              <a:lnSpc>
                <a:spcPct val="120000"/>
              </a:lnSpc>
              <a:buFont typeface="Wingdings" panose="05000000000000000000" pitchFamily="2" charset="2"/>
              <a:buChar char="Ø"/>
            </a:pPr>
            <a:r>
              <a:rPr lang="tr-TR" sz="2000" dirty="0">
                <a:solidFill>
                  <a:schemeClr val="accent2">
                    <a:lumMod val="50000"/>
                  </a:schemeClr>
                </a:solidFill>
                <a:latin typeface="Open Sans"/>
              </a:rPr>
              <a:t>Konutlarda doğrudan kullanılabilir.</a:t>
            </a:r>
          </a:p>
          <a:p>
            <a:pPr marL="640080" lvl="2" indent="0">
              <a:lnSpc>
                <a:spcPct val="120000"/>
              </a:lnSpc>
              <a:buNone/>
            </a:pPr>
            <a:endParaRPr lang="tr-TR" sz="2400" b="0" i="0" dirty="0">
              <a:solidFill>
                <a:schemeClr val="accent2">
                  <a:lumMod val="50000"/>
                </a:schemeClr>
              </a:solidFill>
              <a:effectLst/>
              <a:latin typeface="Open Sans"/>
            </a:endParaRPr>
          </a:p>
          <a:p>
            <a:pPr marL="292608" lvl="1" indent="0" fontAlgn="base">
              <a:lnSpc>
                <a:spcPct val="120000"/>
              </a:lnSpc>
              <a:buNone/>
            </a:pPr>
            <a:endParaRPr lang="tr-TR" sz="2400" b="0" i="0" dirty="0">
              <a:solidFill>
                <a:schemeClr val="accent2">
                  <a:lumMod val="50000"/>
                </a:schemeClr>
              </a:solidFill>
              <a:effectLst/>
              <a:latin typeface="Open Sans"/>
            </a:endParaRPr>
          </a:p>
          <a:p>
            <a:pPr marL="1005840" lvl="4" indent="0">
              <a:lnSpc>
                <a:spcPts val="3400"/>
              </a:lnSpc>
              <a:buNone/>
            </a:pPr>
            <a:endParaRPr lang="tr-TR" sz="2400" dirty="0">
              <a:solidFill>
                <a:schemeClr val="accent2">
                  <a:lumMod val="50000"/>
                </a:schemeClr>
              </a:solidFill>
            </a:endParaRPr>
          </a:p>
          <a:p>
            <a:pPr marL="1005840" lvl="4" indent="0">
              <a:lnSpc>
                <a:spcPts val="3400"/>
              </a:lnSpc>
              <a:buNone/>
            </a:pPr>
            <a:endParaRPr lang="tr-TR" sz="2400" dirty="0">
              <a:solidFill>
                <a:schemeClr val="accent2">
                  <a:lumMod val="50000"/>
                </a:schemeClr>
              </a:solidFill>
            </a:endParaRPr>
          </a:p>
          <a:p>
            <a:pPr marL="658368" lvl="3" indent="0">
              <a:buNone/>
            </a:pPr>
            <a:endParaRPr lang="tr-TR" sz="2200" dirty="0">
              <a:solidFill>
                <a:schemeClr val="accent2">
                  <a:lumMod val="50000"/>
                </a:schemeClr>
              </a:solidFill>
            </a:endParaRPr>
          </a:p>
        </p:txBody>
      </p:sp>
    </p:spTree>
    <p:extLst>
      <p:ext uri="{BB962C8B-B14F-4D97-AF65-F5344CB8AC3E}">
        <p14:creationId xmlns:p14="http://schemas.microsoft.com/office/powerpoint/2010/main" val="289286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807343" y="231819"/>
            <a:ext cx="8596668" cy="13208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mtClean="0">
                <a:solidFill>
                  <a:srgbClr val="3D7A1E"/>
                </a:solidFill>
              </a:rPr>
              <a:t>Güneş Enerjisi</a:t>
            </a:r>
            <a:endParaRPr lang="tr-TR" dirty="0">
              <a:solidFill>
                <a:srgbClr val="3D7A1E"/>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686" y="1270000"/>
            <a:ext cx="5881765" cy="4375165"/>
          </a:xfrm>
          <a:prstGeom prst="rect">
            <a:avLst/>
          </a:prstGeom>
        </p:spPr>
      </p:pic>
    </p:spTree>
    <p:extLst>
      <p:ext uri="{BB962C8B-B14F-4D97-AF65-F5344CB8AC3E}">
        <p14:creationId xmlns:p14="http://schemas.microsoft.com/office/powerpoint/2010/main" val="2082392714"/>
      </p:ext>
    </p:extLst>
  </p:cSld>
  <p:clrMapOvr>
    <a:masterClrMapping/>
  </p:clrMapOvr>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2192</TotalTime>
  <Words>1120</Words>
  <Application>Microsoft Office PowerPoint</Application>
  <PresentationFormat>Özel</PresentationFormat>
  <Paragraphs>209</Paragraphs>
  <Slides>45</Slides>
  <Notes>24</Notes>
  <HiddenSlides>0</HiddenSlides>
  <MMClips>0</MMClips>
  <ScaleCrop>false</ScaleCrop>
  <HeadingPairs>
    <vt:vector size="4" baseType="variant">
      <vt:variant>
        <vt:lpstr>Tema</vt:lpstr>
      </vt:variant>
      <vt:variant>
        <vt:i4>1</vt:i4>
      </vt:variant>
      <vt:variant>
        <vt:lpstr>Slayt Başlıkları</vt:lpstr>
      </vt:variant>
      <vt:variant>
        <vt:i4>45</vt:i4>
      </vt:variant>
    </vt:vector>
  </HeadingPairs>
  <TitlesOfParts>
    <vt:vector size="46" baseType="lpstr">
      <vt:lpstr>Geçmişe bakış</vt:lpstr>
      <vt:lpstr>PowerPoint Sunusu</vt:lpstr>
      <vt:lpstr>ENERJİ</vt:lpstr>
      <vt:lpstr>PowerPoint Sunusu</vt:lpstr>
      <vt:lpstr>YENİLENEBİLİR –YENİLENEMEZ ENERJİ KAYNAKLARI</vt:lpstr>
      <vt:lpstr>PowerPoint Sunusu</vt:lpstr>
      <vt:lpstr>PowerPoint Sunusu</vt:lpstr>
      <vt:lpstr>Güneş Enerjisi </vt:lpstr>
      <vt:lpstr>Güneş Enerjisi </vt:lpstr>
      <vt:lpstr>PowerPoint Sunusu</vt:lpstr>
      <vt:lpstr>Güneş Enerjisi </vt:lpstr>
      <vt:lpstr>Güneş Enerjisi ile yapılan projeler </vt:lpstr>
      <vt:lpstr>Güneş Enerjisi ile yapılan projeler </vt:lpstr>
      <vt:lpstr>Biyokütle Enerjisi </vt:lpstr>
      <vt:lpstr>Biyokütle Enerjisi ile yapılan projeler </vt:lpstr>
      <vt:lpstr>Biyokütle Enerjisi ile yapılan projeler </vt:lpstr>
      <vt:lpstr>Biyokütle Enerjisi ile yapılan projeler </vt:lpstr>
      <vt:lpstr>Biyokütle Enerjisi ile yapılan projeler </vt:lpstr>
      <vt:lpstr>Biyokütle Enerjisi ile yapılan projeler </vt:lpstr>
      <vt:lpstr>Biyokütle Enerjisi ile yapılan projeler </vt:lpstr>
      <vt:lpstr>Biyokütle Enerjisi ile yapılan projeler </vt:lpstr>
      <vt:lpstr>Rüzgâr Enerjisi </vt:lpstr>
      <vt:lpstr>Rüzgâr Enerjisi </vt:lpstr>
      <vt:lpstr>Rüzgâr Enerjisi </vt:lpstr>
      <vt:lpstr>Rüzgâr Enerjisi </vt:lpstr>
      <vt:lpstr>Rüzgâr Enerjisi </vt:lpstr>
      <vt:lpstr>Rüzgâr Enerjisi ile  yapılan projeler </vt:lpstr>
      <vt:lpstr>Rüzgâr Enerjisi ile  yapılan projeler </vt:lpstr>
      <vt:lpstr>Rüzgâr Enerjisi ile  yapılan projeler </vt:lpstr>
      <vt:lpstr>Hidroelektrik </vt:lpstr>
      <vt:lpstr>Hidroelektrik </vt:lpstr>
      <vt:lpstr>Hidroelektrik </vt:lpstr>
      <vt:lpstr>Hidroelektrik </vt:lpstr>
      <vt:lpstr>Jeotermal Enerji </vt:lpstr>
      <vt:lpstr>Jeotermal Enerji </vt:lpstr>
      <vt:lpstr>Jeotermal Enerji </vt:lpstr>
      <vt:lpstr>Dalga Enerjisi </vt:lpstr>
      <vt:lpstr>Dalga Enerjisi </vt:lpstr>
      <vt:lpstr>Dalga Enerjisi </vt:lpstr>
      <vt:lpstr>Dalga Enerjisi </vt:lpstr>
      <vt:lpstr>Yenilenebilir Enerji Kaynakları </vt:lpstr>
      <vt:lpstr>Yenilenebilir Enerji Kaynakları </vt:lpstr>
      <vt:lpstr>Yenilenebilir Enerji Kaynakları </vt:lpstr>
      <vt:lpstr>Yapılabilecek Farklı Proje Örnekleri </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GAP YEŞİL İNOVASYON</dc:title>
  <dc:creator>AYŞE SUBAŞI</dc:creator>
  <cp:lastModifiedBy>EXCALIBUR 5</cp:lastModifiedBy>
  <cp:revision>73</cp:revision>
  <dcterms:created xsi:type="dcterms:W3CDTF">2021-03-11T07:40:17Z</dcterms:created>
  <dcterms:modified xsi:type="dcterms:W3CDTF">2022-01-25T09:38:11Z</dcterms:modified>
</cp:coreProperties>
</file>